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8" r:id="rId18"/>
    <p:sldId id="279" r:id="rId19"/>
    <p:sldId id="281" r:id="rId20"/>
    <p:sldId id="282" r:id="rId21"/>
    <p:sldId id="283" r:id="rId22"/>
    <p:sldId id="284" r:id="rId23"/>
    <p:sldId id="285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-1504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&#1077;&#1085;&#1080;&#1077;%20&#1084;&#1077;&#1090;&#1088;&#1086;&#1083;&#1086;&#1075;&#1080;&#1080;%20-%20&#1087;&#1077;&#1088;&#1077;&#1087;&#1080;&#1089;&#1082;&#1072;\&#1085;&#1086;&#1103;&#1073;&#1088;&#1100;%202016\2016-&#1044;&#1080;&#1072;&#1075;&#1088;&#1072;&#1084;&#1084;&#1072;%20&#1082;%20&#1089;&#1083;&#1072;&#1081;&#1076;&#1091;%202%20&#1044;&#1086;&#1082;&#1083;&#1072;&#1076;&#1072;%20&#1043;&#1086;&#1083;&#1091;&#1073;&#1077;&#1074;&#1072;.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6070281854415"/>
          <c:y val="0.117598384514053"/>
          <c:w val="0.636101660599609"/>
          <c:h val="0.859973338171381"/>
        </c:manualLayout>
      </c:layout>
      <c:pie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CC0000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bubble3D val="0"/>
            <c:spPr>
              <a:solidFill>
                <a:srgbClr val="3366CC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rgbClr val="339966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  <c:spPr>
              <a:solidFill>
                <a:srgbClr val="FF6699"/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bubble3D val="0"/>
            <c:spPr>
              <a:solidFill>
                <a:srgbClr val="990099"/>
              </a:solidFill>
              <a:ln>
                <a:solidFill>
                  <a:schemeClr val="tx1"/>
                </a:solidFill>
              </a:ln>
            </c:spPr>
          </c:dPt>
          <c:dPt>
            <c:idx val="5"/>
            <c:bubble3D val="0"/>
            <c:spPr>
              <a:solidFill>
                <a:srgbClr val="33CCCC"/>
              </a:solidFill>
              <a:ln>
                <a:solidFill>
                  <a:schemeClr val="tx1"/>
                </a:solidFill>
              </a:ln>
            </c:spPr>
          </c:dPt>
          <c:dPt>
            <c:idx val="6"/>
            <c:bubble3D val="0"/>
            <c:spPr>
              <a:solidFill>
                <a:srgbClr val="00AEEF"/>
              </a:solidFill>
              <a:ln>
                <a:solidFill>
                  <a:schemeClr val="tx1"/>
                </a:solidFill>
              </a:ln>
            </c:spPr>
          </c:dPt>
          <c:dPt>
            <c:idx val="7"/>
            <c:bubble3D val="0"/>
            <c:spPr>
              <a:solidFill>
                <a:srgbClr val="808000"/>
              </a:solidFill>
              <a:ln>
                <a:solidFill>
                  <a:schemeClr val="tx1"/>
                </a:solidFill>
              </a:ln>
            </c:spPr>
          </c:dPt>
          <c:dPt>
            <c:idx val="8"/>
            <c:bubble3D val="0"/>
            <c:spPr>
              <a:noFill/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-0.0401437692373042"/>
                  <c:y val="0.13049263572963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'распред по областям измерений'!$B$4:$B$12</c:f>
              <c:strCache>
                <c:ptCount val="9"/>
                <c:pt idx="0">
                  <c:v>AUV</c:v>
                </c:pt>
                <c:pt idx="1">
                  <c:v>EM</c:v>
                </c:pt>
                <c:pt idx="2">
                  <c:v>L</c:v>
                </c:pt>
                <c:pt idx="3">
                  <c:v>M</c:v>
                </c:pt>
                <c:pt idx="4">
                  <c:v>PR</c:v>
                </c:pt>
                <c:pt idx="5">
                  <c:v>QM</c:v>
                </c:pt>
                <c:pt idx="6">
                  <c:v>RI</c:v>
                </c:pt>
                <c:pt idx="7">
                  <c:v>T</c:v>
                </c:pt>
                <c:pt idx="8">
                  <c:v>TF</c:v>
                </c:pt>
              </c:strCache>
            </c:strRef>
          </c:cat>
          <c:val>
            <c:numRef>
              <c:f>'распред по областям измерений'!$C$4:$C$12</c:f>
              <c:numCache>
                <c:formatCode>General</c:formatCode>
                <c:ptCount val="9"/>
                <c:pt idx="0">
                  <c:v>10.0</c:v>
                </c:pt>
                <c:pt idx="1">
                  <c:v>44.0</c:v>
                </c:pt>
                <c:pt idx="2">
                  <c:v>16.0</c:v>
                </c:pt>
                <c:pt idx="3">
                  <c:v>27.0</c:v>
                </c:pt>
                <c:pt idx="4">
                  <c:v>22.0</c:v>
                </c:pt>
                <c:pt idx="5">
                  <c:v>16.0</c:v>
                </c:pt>
                <c:pt idx="6">
                  <c:v>14.0</c:v>
                </c:pt>
                <c:pt idx="7">
                  <c:v>17.0</c:v>
                </c:pt>
                <c:pt idx="8">
                  <c:v>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10084366402436"/>
          <c:y val="0.287824412690805"/>
          <c:w val="0.175810510099281"/>
          <c:h val="0.597546261082104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  <c:showDLblsOverMax val="0"/>
  </c:chart>
  <c:spPr>
    <a:solidFill>
      <a:srgbClr val="FFFFFF">
        <a:alpha val="0"/>
      </a:srgbClr>
    </a:solidFill>
    <a:ln>
      <a:solidFill>
        <a:srgbClr val="254061">
          <a:alpha val="0"/>
        </a:srgbClr>
      </a:solidFill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4A34B-9EE2-4F8E-AE01-045CEE0BDFC9}" type="datetimeFigureOut">
              <a:rPr lang="ru-RU" smtClean="0"/>
              <a:t>12.04.18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7EF5F-36C5-4C00-8E06-B5FCC413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852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64844-B16A-4B8C-9224-4760648B872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12.04.18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98772-3B0A-4FB7-A582-12252D4161D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911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37E23-9263-4D46-8BCB-6DC62FAA119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12.04.18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CCA40-F1E0-4DCB-A743-E8D092FF00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46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91409-91E5-4C06-83D7-9E4A2852F41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12.04.18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9B7E0-F4DA-41F5-8B4F-47B12BC59E9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17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B9AFB-A711-42F9-9148-16E95EC803B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12.04.18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6E173-70E8-4F1F-B160-7C82F252915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260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FF52A-39C5-4407-B198-A45315D85A6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12.04.18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42C9E-AEBD-4414-826C-A962545177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376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A46DD-60B1-435C-A92C-E730871CD11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12.04.18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B7240-4F15-4372-BF57-7FE6B391FC3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278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F126F-41F5-4D41-9292-5D1F0FA071D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12.04.18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DCC11-397B-4528-AD7D-2DD399AF737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977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657B2-07B8-4DA9-ACF6-D400A3469A2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12.04.18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A9BE1-C1E7-46BD-88E6-7B2206F5575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310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C9816-6514-4471-8717-845E4BED36D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12.04.18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FBCFF-02FB-44E6-A25C-1FCDB3CCDAF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28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E03F3-B6E7-4DEB-BC56-75E7AC2D92D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12.04.18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F0CBA-DFF7-48BA-A67A-E4AEEA07DB0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425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1E260-DF65-4AEB-897B-A4A66D5596B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12.04.18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C6D7C-8B5A-439F-8D2F-A2897B76C2A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30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CF3AFFDB-8CBE-4B38-8A1F-FD8E36C86F85}" type="datetime1">
              <a:rPr lang="ru-RU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12.04.18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41CD70CD-1228-4578-A612-07F1038E9C45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599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://www.regulation.gov.ru/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 b="417"/>
          <a:stretch>
            <a:fillRect/>
          </a:stretch>
        </p:blipFill>
        <p:spPr bwMode="auto">
          <a:xfrm>
            <a:off x="4124325" y="9525"/>
            <a:ext cx="50196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1778000" y="1014413"/>
            <a:ext cx="4460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65" name="Title 1"/>
          <p:cNvSpPr txBox="1">
            <a:spLocks/>
          </p:cNvSpPr>
          <p:nvPr/>
        </p:nvSpPr>
        <p:spPr bwMode="auto">
          <a:xfrm>
            <a:off x="630238" y="3851275"/>
            <a:ext cx="77724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cs typeface="Arial" charset="0"/>
              </a:rPr>
              <a:t>Федеральное агентство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cs typeface="Arial" charset="0"/>
              </a:rPr>
              <a:t>по техническому регулированию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cs typeface="Arial" charset="0"/>
              </a:rPr>
              <a:t>и метрологии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cs typeface="Arial" charset="0"/>
              </a:rPr>
              <a:t>(Росстандарт)</a:t>
            </a:r>
          </a:p>
        </p:txBody>
      </p:sp>
      <p:sp>
        <p:nvSpPr>
          <p:cNvPr id="2" name="Title 1"/>
          <p:cNvSpPr txBox="1">
            <a:spLocks/>
          </p:cNvSpPr>
          <p:nvPr/>
        </p:nvSpPr>
        <p:spPr bwMode="auto">
          <a:xfrm>
            <a:off x="630238" y="5668963"/>
            <a:ext cx="77724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srgbClr val="0070C0"/>
                </a:solidFill>
                <a:latin typeface="Arial" charset="0"/>
                <a:cs typeface="Arial" charset="0"/>
              </a:rPr>
              <a:t>С.С. Голубев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srgbClr val="0070C0"/>
                </a:solidFill>
                <a:latin typeface="Arial" charset="0"/>
                <a:cs typeface="Arial" charset="0"/>
              </a:rPr>
              <a:t>Заместитель Руководителя</a:t>
            </a:r>
          </a:p>
        </p:txBody>
      </p:sp>
      <p:pic>
        <p:nvPicPr>
          <p:cNvPr id="15366" name="Picture 22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" y="635000"/>
            <a:ext cx="10541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Title 1"/>
          <p:cNvSpPr>
            <a:spLocks noGrp="1"/>
          </p:cNvSpPr>
          <p:nvPr>
            <p:ph type="ctrTitle"/>
          </p:nvPr>
        </p:nvSpPr>
        <p:spPr>
          <a:xfrm>
            <a:off x="620713" y="1914525"/>
            <a:ext cx="3884612" cy="996950"/>
          </a:xfrm>
        </p:spPr>
        <p:txBody>
          <a:bodyPr/>
          <a:lstStyle/>
          <a:p>
            <a:pPr algn="l" eaLnBrk="1" hangingPunct="1"/>
            <a:r>
              <a:rPr lang="ru-RU" sz="2400" b="1" dirty="0" smtClean="0"/>
              <a:t>О РЕЗУЛЬТАТАХ РАБОТ</a:t>
            </a:r>
            <a:br>
              <a:rPr lang="ru-RU" sz="2400" b="1" dirty="0" smtClean="0"/>
            </a:br>
            <a:r>
              <a:rPr lang="ru-RU" sz="2400" b="1" dirty="0" smtClean="0"/>
              <a:t>В ОБЛАСТИ ОБЕСПЕЧЕНИЯ ЕДИНСТВА ИЗМЕРЕНИЙ В РОССИЙСКОЙ ФЕДЕРАЦИИ В 2017 ГОДУ</a:t>
            </a:r>
            <a:endParaRPr lang="ru-RU" sz="2000" b="1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051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Эталонная база России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Итоги 2017 году</a:t>
            </a:r>
          </a:p>
        </p:txBody>
      </p:sp>
      <p:pic>
        <p:nvPicPr>
          <p:cNvPr id="25603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606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A3FB2CFE-7771-400C-B273-C8E573A02FDF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608" name="Прямоугольник 30"/>
          <p:cNvSpPr>
            <a:spLocks noChangeArrowheads="1"/>
          </p:cNvSpPr>
          <p:nvPr/>
        </p:nvSpPr>
        <p:spPr bwMode="auto">
          <a:xfrm>
            <a:off x="720725" y="1591528"/>
            <a:ext cx="36052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Arial" charset="0"/>
                <a:cs typeface="Arial" charset="0"/>
              </a:rPr>
              <a:t>Общее количество завершенных работ</a:t>
            </a:r>
          </a:p>
        </p:txBody>
      </p:sp>
      <p:grpSp>
        <p:nvGrpSpPr>
          <p:cNvPr id="25609" name="Group 31"/>
          <p:cNvGrpSpPr>
            <a:grpSpLocks/>
          </p:cNvGrpSpPr>
          <p:nvPr/>
        </p:nvGrpSpPr>
        <p:grpSpPr bwMode="auto">
          <a:xfrm>
            <a:off x="4327525" y="1630363"/>
            <a:ext cx="1881188" cy="792162"/>
            <a:chOff x="1773" y="842"/>
            <a:chExt cx="1185" cy="499"/>
          </a:xfrm>
        </p:grpSpPr>
        <p:sp>
          <p:nvSpPr>
            <p:cNvPr id="25635" name="Text Box 30"/>
            <p:cNvSpPr txBox="1">
              <a:spLocks noChangeArrowheads="1"/>
            </p:cNvSpPr>
            <p:nvPr/>
          </p:nvSpPr>
          <p:spPr bwMode="auto">
            <a:xfrm>
              <a:off x="2335" y="912"/>
              <a:ext cx="623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>
                  <a:solidFill>
                    <a:srgbClr val="F15A21"/>
                  </a:solidFill>
                  <a:latin typeface="Arial" charset="0"/>
                  <a:cs typeface="Arial" charset="0"/>
                </a:rPr>
                <a:t>ГПЭ</a:t>
              </a:r>
            </a:p>
          </p:txBody>
        </p:sp>
        <p:grpSp>
          <p:nvGrpSpPr>
            <p:cNvPr id="25636" name="Group 30"/>
            <p:cNvGrpSpPr>
              <a:grpSpLocks/>
            </p:cNvGrpSpPr>
            <p:nvPr/>
          </p:nvGrpSpPr>
          <p:grpSpPr bwMode="auto">
            <a:xfrm>
              <a:off x="1773" y="842"/>
              <a:ext cx="622" cy="499"/>
              <a:chOff x="1773" y="842"/>
              <a:chExt cx="622" cy="499"/>
            </a:xfrm>
          </p:grpSpPr>
          <p:sp>
            <p:nvSpPr>
              <p:cNvPr id="25637" name="Oval 54"/>
              <p:cNvSpPr>
                <a:spLocks noChangeArrowheads="1"/>
              </p:cNvSpPr>
              <p:nvPr/>
            </p:nvSpPr>
            <p:spPr bwMode="auto">
              <a:xfrm>
                <a:off x="1843" y="842"/>
                <a:ext cx="499" cy="499"/>
              </a:xfrm>
              <a:prstGeom prst="ellipse">
                <a:avLst/>
              </a:prstGeom>
              <a:solidFill>
                <a:srgbClr val="F15A2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prstClr val="black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5638" name="Text Box 55"/>
              <p:cNvSpPr txBox="1">
                <a:spLocks noChangeArrowheads="1"/>
              </p:cNvSpPr>
              <p:nvPr/>
            </p:nvSpPr>
            <p:spPr bwMode="auto">
              <a:xfrm>
                <a:off x="1773" y="917"/>
                <a:ext cx="622" cy="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rIns="0">
                <a:sp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ru-RU" sz="3100">
                    <a:solidFill>
                      <a:prstClr val="white"/>
                    </a:solidFill>
                    <a:latin typeface="Arial" charset="0"/>
                    <a:cs typeface="Arial" charset="0"/>
                  </a:rPr>
                  <a:t>18</a:t>
                </a:r>
                <a:endParaRPr lang="ru-RU" sz="2600">
                  <a:solidFill>
                    <a:prstClr val="white"/>
                  </a:solidFill>
                  <a:latin typeface="Arial" charset="0"/>
                  <a:cs typeface="Arial" charset="0"/>
                </a:endParaRPr>
              </a:p>
            </p:txBody>
          </p:sp>
        </p:grpSp>
      </p:grpSp>
      <p:sp>
        <p:nvSpPr>
          <p:cNvPr id="25610" name="Прямоугольник 30"/>
          <p:cNvSpPr>
            <a:spLocks noChangeArrowheads="1"/>
          </p:cNvSpPr>
          <p:nvPr/>
        </p:nvSpPr>
        <p:spPr bwMode="auto">
          <a:xfrm>
            <a:off x="731838" y="2886075"/>
            <a:ext cx="26511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Arial" charset="0"/>
                <a:cs typeface="Arial" charset="0"/>
              </a:rPr>
              <a:t>Консервация</a:t>
            </a:r>
          </a:p>
        </p:txBody>
      </p:sp>
      <p:grpSp>
        <p:nvGrpSpPr>
          <p:cNvPr id="25611" name="Group 50"/>
          <p:cNvGrpSpPr>
            <a:grpSpLocks/>
          </p:cNvGrpSpPr>
          <p:nvPr/>
        </p:nvGrpSpPr>
        <p:grpSpPr bwMode="auto">
          <a:xfrm>
            <a:off x="4333875" y="2692400"/>
            <a:ext cx="1881188" cy="792163"/>
            <a:chOff x="4371" y="910"/>
            <a:chExt cx="1185" cy="499"/>
          </a:xfrm>
        </p:grpSpPr>
        <p:sp>
          <p:nvSpPr>
            <p:cNvPr id="25632" name="Text Box 30"/>
            <p:cNvSpPr txBox="1">
              <a:spLocks noChangeArrowheads="1"/>
            </p:cNvSpPr>
            <p:nvPr/>
          </p:nvSpPr>
          <p:spPr bwMode="auto">
            <a:xfrm>
              <a:off x="4933" y="980"/>
              <a:ext cx="623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>
                  <a:solidFill>
                    <a:srgbClr val="00ACBC"/>
                  </a:solidFill>
                  <a:latin typeface="Arial" charset="0"/>
                  <a:cs typeface="Arial" charset="0"/>
                </a:rPr>
                <a:t>ГПЭ</a:t>
              </a:r>
            </a:p>
          </p:txBody>
        </p:sp>
        <p:sp>
          <p:nvSpPr>
            <p:cNvPr id="25633" name="Oval 54"/>
            <p:cNvSpPr>
              <a:spLocks noChangeArrowheads="1"/>
            </p:cNvSpPr>
            <p:nvPr/>
          </p:nvSpPr>
          <p:spPr bwMode="auto">
            <a:xfrm>
              <a:off x="4441" y="910"/>
              <a:ext cx="499" cy="499"/>
            </a:xfrm>
            <a:prstGeom prst="ellipse">
              <a:avLst/>
            </a:prstGeom>
            <a:solidFill>
              <a:srgbClr val="00ACB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5634" name="Text Box 55"/>
            <p:cNvSpPr txBox="1">
              <a:spLocks noChangeArrowheads="1"/>
            </p:cNvSpPr>
            <p:nvPr/>
          </p:nvSpPr>
          <p:spPr bwMode="auto">
            <a:xfrm>
              <a:off x="4371" y="985"/>
              <a:ext cx="622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3100">
                  <a:solidFill>
                    <a:prstClr val="white"/>
                  </a:solidFill>
                  <a:latin typeface="Arial" charset="0"/>
                  <a:cs typeface="Arial" charset="0"/>
                </a:rPr>
                <a:t>2</a:t>
              </a:r>
              <a:endParaRPr lang="ru-RU" sz="2600">
                <a:solidFill>
                  <a:prstClr val="white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5612" name="Прямоугольник 30"/>
          <p:cNvSpPr>
            <a:spLocks noChangeArrowheads="1"/>
          </p:cNvSpPr>
          <p:nvPr/>
        </p:nvSpPr>
        <p:spPr bwMode="auto">
          <a:xfrm>
            <a:off x="731838" y="3948113"/>
            <a:ext cx="32458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Arial" charset="0"/>
                <a:cs typeface="Arial" charset="0"/>
              </a:rPr>
              <a:t>Комплексирование</a:t>
            </a:r>
          </a:p>
        </p:txBody>
      </p:sp>
      <p:grpSp>
        <p:nvGrpSpPr>
          <p:cNvPr id="25613" name="Group 51"/>
          <p:cNvGrpSpPr>
            <a:grpSpLocks/>
          </p:cNvGrpSpPr>
          <p:nvPr/>
        </p:nvGrpSpPr>
        <p:grpSpPr bwMode="auto">
          <a:xfrm>
            <a:off x="4341813" y="3765550"/>
            <a:ext cx="1881187" cy="792163"/>
            <a:chOff x="1784" y="1398"/>
            <a:chExt cx="1185" cy="499"/>
          </a:xfrm>
        </p:grpSpPr>
        <p:sp>
          <p:nvSpPr>
            <p:cNvPr id="25629" name="Text Box 30"/>
            <p:cNvSpPr txBox="1">
              <a:spLocks noChangeArrowheads="1"/>
            </p:cNvSpPr>
            <p:nvPr/>
          </p:nvSpPr>
          <p:spPr bwMode="auto">
            <a:xfrm>
              <a:off x="2346" y="1468"/>
              <a:ext cx="623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>
                  <a:solidFill>
                    <a:srgbClr val="929B3C"/>
                  </a:solidFill>
                  <a:latin typeface="Arial" charset="0"/>
                  <a:cs typeface="Arial" charset="0"/>
                </a:rPr>
                <a:t>ГПЭ</a:t>
              </a:r>
            </a:p>
          </p:txBody>
        </p:sp>
        <p:sp>
          <p:nvSpPr>
            <p:cNvPr id="25630" name="Oval 54"/>
            <p:cNvSpPr>
              <a:spLocks noChangeArrowheads="1"/>
            </p:cNvSpPr>
            <p:nvPr/>
          </p:nvSpPr>
          <p:spPr bwMode="auto">
            <a:xfrm>
              <a:off x="1854" y="1398"/>
              <a:ext cx="499" cy="499"/>
            </a:xfrm>
            <a:prstGeom prst="ellipse">
              <a:avLst/>
            </a:prstGeom>
            <a:solidFill>
              <a:srgbClr val="929B3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5631" name="Text Box 55"/>
            <p:cNvSpPr txBox="1">
              <a:spLocks noChangeArrowheads="1"/>
            </p:cNvSpPr>
            <p:nvPr/>
          </p:nvSpPr>
          <p:spPr bwMode="auto">
            <a:xfrm>
              <a:off x="1784" y="1473"/>
              <a:ext cx="622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3100">
                  <a:solidFill>
                    <a:prstClr val="white"/>
                  </a:solidFill>
                  <a:latin typeface="Arial" charset="0"/>
                  <a:cs typeface="Arial" charset="0"/>
                </a:rPr>
                <a:t>8</a:t>
              </a:r>
              <a:endParaRPr lang="ru-RU" sz="2600">
                <a:solidFill>
                  <a:prstClr val="white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5614" name="Прямоугольник 30"/>
          <p:cNvSpPr>
            <a:spLocks noChangeArrowheads="1"/>
          </p:cNvSpPr>
          <p:nvPr/>
        </p:nvSpPr>
        <p:spPr bwMode="auto">
          <a:xfrm>
            <a:off x="720725" y="4892675"/>
            <a:ext cx="2476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Arial" charset="0"/>
                <a:cs typeface="Arial" charset="0"/>
              </a:rPr>
              <a:t>Вывод из эксплуатации</a:t>
            </a:r>
          </a:p>
        </p:txBody>
      </p:sp>
      <p:grpSp>
        <p:nvGrpSpPr>
          <p:cNvPr id="25615" name="Group 52"/>
          <p:cNvGrpSpPr>
            <a:grpSpLocks/>
          </p:cNvGrpSpPr>
          <p:nvPr/>
        </p:nvGrpSpPr>
        <p:grpSpPr bwMode="auto">
          <a:xfrm>
            <a:off x="4349750" y="4854575"/>
            <a:ext cx="1881188" cy="792163"/>
            <a:chOff x="4159" y="1398"/>
            <a:chExt cx="1185" cy="499"/>
          </a:xfrm>
        </p:grpSpPr>
        <p:sp>
          <p:nvSpPr>
            <p:cNvPr id="25626" name="Text Box 30"/>
            <p:cNvSpPr txBox="1">
              <a:spLocks noChangeArrowheads="1"/>
            </p:cNvSpPr>
            <p:nvPr/>
          </p:nvSpPr>
          <p:spPr bwMode="auto">
            <a:xfrm>
              <a:off x="4721" y="1468"/>
              <a:ext cx="623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>
                  <a:solidFill>
                    <a:srgbClr val="00AEEF"/>
                  </a:solidFill>
                  <a:latin typeface="Arial" charset="0"/>
                  <a:cs typeface="Arial" charset="0"/>
                </a:rPr>
                <a:t>ГПЭ</a:t>
              </a:r>
            </a:p>
          </p:txBody>
        </p:sp>
        <p:sp>
          <p:nvSpPr>
            <p:cNvPr id="25627" name="Oval 54"/>
            <p:cNvSpPr>
              <a:spLocks noChangeArrowheads="1"/>
            </p:cNvSpPr>
            <p:nvPr/>
          </p:nvSpPr>
          <p:spPr bwMode="auto">
            <a:xfrm>
              <a:off x="4229" y="1398"/>
              <a:ext cx="499" cy="499"/>
            </a:xfrm>
            <a:prstGeom prst="ellipse">
              <a:avLst/>
            </a:prstGeom>
            <a:solidFill>
              <a:srgbClr val="00AEE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AEE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5628" name="Text Box 55"/>
            <p:cNvSpPr txBox="1">
              <a:spLocks noChangeArrowheads="1"/>
            </p:cNvSpPr>
            <p:nvPr/>
          </p:nvSpPr>
          <p:spPr bwMode="auto">
            <a:xfrm>
              <a:off x="4159" y="1473"/>
              <a:ext cx="622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3100">
                  <a:solidFill>
                    <a:prstClr val="white"/>
                  </a:solidFill>
                  <a:latin typeface="Arial" charset="0"/>
                  <a:cs typeface="Arial" charset="0"/>
                </a:rPr>
                <a:t>2</a:t>
              </a:r>
              <a:endParaRPr lang="ru-RU" sz="2600">
                <a:solidFill>
                  <a:prstClr val="white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5662" name="Line 62"/>
          <p:cNvSpPr>
            <a:spLocks noChangeShapeType="1"/>
          </p:cNvSpPr>
          <p:nvPr/>
        </p:nvSpPr>
        <p:spPr bwMode="auto">
          <a:xfrm>
            <a:off x="731838" y="2557463"/>
            <a:ext cx="7635875" cy="0"/>
          </a:xfrm>
          <a:prstGeom prst="line">
            <a:avLst/>
          </a:prstGeom>
          <a:noFill/>
          <a:ln w="3175">
            <a:solidFill>
              <a:srgbClr val="969696"/>
            </a:solidFill>
            <a:round/>
            <a:headEnd/>
            <a:tailEnd/>
          </a:ln>
          <a:effectLst/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5663" name="Line 63"/>
          <p:cNvSpPr>
            <a:spLocks noChangeShapeType="1"/>
          </p:cNvSpPr>
          <p:nvPr/>
        </p:nvSpPr>
        <p:spPr bwMode="auto">
          <a:xfrm>
            <a:off x="720725" y="3619500"/>
            <a:ext cx="7635875" cy="0"/>
          </a:xfrm>
          <a:prstGeom prst="line">
            <a:avLst/>
          </a:prstGeom>
          <a:noFill/>
          <a:ln w="3175">
            <a:solidFill>
              <a:srgbClr val="969696"/>
            </a:solidFill>
            <a:round/>
            <a:headEnd/>
            <a:tailEnd/>
          </a:ln>
          <a:effectLst/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5664" name="Line 64"/>
          <p:cNvSpPr>
            <a:spLocks noChangeShapeType="1"/>
          </p:cNvSpPr>
          <p:nvPr/>
        </p:nvSpPr>
        <p:spPr bwMode="auto">
          <a:xfrm>
            <a:off x="720725" y="4695825"/>
            <a:ext cx="7635875" cy="0"/>
          </a:xfrm>
          <a:prstGeom prst="line">
            <a:avLst/>
          </a:prstGeom>
          <a:noFill/>
          <a:ln w="3175">
            <a:solidFill>
              <a:srgbClr val="969696"/>
            </a:solidFill>
            <a:round/>
            <a:headEnd/>
            <a:tailEnd/>
          </a:ln>
          <a:effectLst/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444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Эталонная база России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Оптимизация</a:t>
            </a:r>
          </a:p>
        </p:txBody>
      </p:sp>
      <p:pic>
        <p:nvPicPr>
          <p:cNvPr id="26627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630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A730996B-4BDE-431F-A4BF-DE308329219D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26743" name="Group 119"/>
          <p:cNvGraphicFramePr>
            <a:graphicFrameLocks noGrp="1"/>
          </p:cNvGraphicFramePr>
          <p:nvPr/>
        </p:nvGraphicFramePr>
        <p:xfrm>
          <a:off x="514350" y="1339850"/>
          <a:ext cx="8443913" cy="4883218"/>
        </p:xfrm>
        <a:graphic>
          <a:graphicData uri="http://schemas.openxmlformats.org/drawingml/2006/table">
            <a:tbl>
              <a:tblPr/>
              <a:tblGrid>
                <a:gridCol w="415925"/>
                <a:gridCol w="1479550"/>
                <a:gridCol w="5254625"/>
                <a:gridCol w="1293813"/>
              </a:tblGrid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ГЭТ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ГЭТ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ГНМИ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Вывод из эксплуатации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157-92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ГПСЭ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единицы энергетической освещенности малых уровней в диапазоне длин волн 1÷50 мкм*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ВНИИОФИ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56-74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ГПСЭ единицы силы тока высокой частоты в диапазоне 0,1 - 300 МГц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ВНИИФТРИ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</a:tr>
              <a:tr h="354013"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Комплексирование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2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63-2013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119-2010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ГПСЭ единиц массы и объема жидкости в потоке, массового и объемного расходов жидкости*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ВНИИР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101-2011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49-80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и ГПСЭ единиц давления для области абсолютного давления в диапазонах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1·10</a:t>
                      </a:r>
                      <a:r>
                        <a:rPr kumimoji="0" lang="ru-RU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-3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 1·10</a:t>
                      </a:r>
                      <a:r>
                        <a:rPr kumimoji="0" lang="ru-RU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Па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 1·10</a:t>
                      </a:r>
                      <a:r>
                        <a:rPr kumimoji="0" lang="ru-RU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-1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– 7·10</a:t>
                      </a:r>
                      <a:r>
                        <a:rPr kumimoji="0" lang="ru-RU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ВНИИМ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69-85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141-84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ГПСЭ единиц теплопроводности твердых тел в диапазонах температур от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4,2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до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90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и 90 – 300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ВНИИФТРИ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70-85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79</a:t>
                      </a:r>
                    </a:p>
                  </a:txBody>
                  <a:tcPr marL="36000" marR="360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ГПСЭ единиц удельной теплоемкости твердых тел в диапазоне температур от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4,2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до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90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90 – 273,15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</a:t>
                      </a:r>
                    </a:p>
                  </a:txBody>
                  <a:tcPr marL="36000" marR="360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ВНИИФТРИ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 bwMode="auto">
          <a:xfrm>
            <a:off x="723900" y="6337300"/>
            <a:ext cx="48387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cs typeface="Arial" charset="0"/>
              </a:rPr>
              <a:t>* Завершено в 2017 г.</a:t>
            </a:r>
          </a:p>
        </p:txBody>
      </p:sp>
    </p:spTree>
    <p:extLst>
      <p:ext uri="{BB962C8B-B14F-4D97-AF65-F5344CB8AC3E}">
        <p14:creationId xmlns:p14="http://schemas.microsoft.com/office/powerpoint/2010/main" val="2217137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Программа НИОКР</a:t>
            </a:r>
          </a:p>
        </p:txBody>
      </p:sp>
      <p:pic>
        <p:nvPicPr>
          <p:cNvPr id="65540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543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DBE63F24-A889-491A-9D00-6DD12D5C83F0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5545" name="Прямоугольник 24"/>
          <p:cNvSpPr>
            <a:spLocks noChangeArrowheads="1"/>
          </p:cNvSpPr>
          <p:nvPr/>
        </p:nvSpPr>
        <p:spPr bwMode="auto">
          <a:xfrm>
            <a:off x="225425" y="1249363"/>
            <a:ext cx="8840788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>
                <a:solidFill>
                  <a:prstClr val="black"/>
                </a:solidFill>
                <a:latin typeface="Arial" charset="0"/>
                <a:cs typeface="Arial" charset="0"/>
              </a:rPr>
              <a:t>Выполнение научно-исследовательских и опытно-конструкторских работ в области обеспечения единства измерений </a:t>
            </a:r>
            <a:endParaRPr lang="en-US" sz="19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65597" name="Group 61"/>
          <p:cNvGraphicFramePr>
            <a:graphicFrameLocks noGrp="1"/>
          </p:cNvGraphicFramePr>
          <p:nvPr>
            <p:extLst/>
          </p:nvPr>
        </p:nvGraphicFramePr>
        <p:xfrm>
          <a:off x="723900" y="1939925"/>
          <a:ext cx="8101013" cy="4347528"/>
        </p:xfrm>
        <a:graphic>
          <a:graphicData uri="http://schemas.openxmlformats.org/drawingml/2006/table">
            <a:tbl>
              <a:tblPr/>
              <a:tblGrid>
                <a:gridCol w="1978025"/>
                <a:gridCol w="6122988"/>
              </a:tblGrid>
              <a:tr h="525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</a:rPr>
                        <a:t>Основание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1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Решение НТС Росстандарта от 11.05.2017 № АА-13пр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7652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</a:rPr>
                        <a:t>Цели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50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создание необходимых условий, направленных на 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повышение уровня метрологического обеспечения приоритетных направлений науки, технологий и техники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50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обеспечение единства измерений в интересах повышения качества жизни населения и конкурентоспособности экономики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50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обеспечение развития потенциала современной российской метрологической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инфраструктуры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</a:rPr>
                        <a:t>Результаты 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</a:rPr>
                        <a:t>2017 года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работы выполнены в полном объеме в соответствии с техническими заданиями и календарными планами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8595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Программа НИОКР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Характеристики</a:t>
            </a:r>
          </a:p>
        </p:txBody>
      </p:sp>
      <p:pic>
        <p:nvPicPr>
          <p:cNvPr id="29699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702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5CF61140-3523-4474-8193-EE00DAABFEB0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722438" y="5413375"/>
            <a:ext cx="776287" cy="73025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705" name="Прямоугольник 12"/>
          <p:cNvSpPr>
            <a:spLocks noChangeArrowheads="1"/>
          </p:cNvSpPr>
          <p:nvPr/>
        </p:nvSpPr>
        <p:spPr bwMode="auto">
          <a:xfrm>
            <a:off x="1706563" y="5519738"/>
            <a:ext cx="74374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5963" indent="-715963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600">
                <a:solidFill>
                  <a:prstClr val="white"/>
                </a:solidFill>
                <a:latin typeface="Arial" charset="0"/>
                <a:cs typeface="Arial" charset="0"/>
              </a:rPr>
              <a:t> 14   </a:t>
            </a:r>
            <a:r>
              <a:rPr lang="ru-RU" sz="2600" b="1">
                <a:solidFill>
                  <a:srgbClr val="E46C0A"/>
                </a:solidFill>
                <a:latin typeface="Arial" charset="0"/>
                <a:cs typeface="Arial" charset="0"/>
              </a:rPr>
              <a:t>НИР и ОКР</a:t>
            </a:r>
          </a:p>
        </p:txBody>
      </p:sp>
      <p:sp>
        <p:nvSpPr>
          <p:cNvPr id="29706" name="Прямоугольник 13"/>
          <p:cNvSpPr>
            <a:spLocks noChangeArrowheads="1"/>
          </p:cNvSpPr>
          <p:nvPr/>
        </p:nvSpPr>
        <p:spPr bwMode="auto">
          <a:xfrm>
            <a:off x="638175" y="4927600"/>
            <a:ext cx="8124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70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0070C0"/>
                </a:solidFill>
                <a:latin typeface="Arial" charset="0"/>
                <a:cs typeface="Arial" charset="0"/>
              </a:rPr>
              <a:t>Количество мероприятий в Программе</a:t>
            </a:r>
          </a:p>
        </p:txBody>
      </p:sp>
      <p:sp>
        <p:nvSpPr>
          <p:cNvPr id="29707" name="Прямоугольник 14"/>
          <p:cNvSpPr>
            <a:spLocks noChangeArrowheads="1"/>
          </p:cNvSpPr>
          <p:nvPr/>
        </p:nvSpPr>
        <p:spPr bwMode="auto">
          <a:xfrm>
            <a:off x="649288" y="2092325"/>
            <a:ext cx="7708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0070C0"/>
                </a:solidFill>
                <a:latin typeface="Arial" charset="0"/>
                <a:cs typeface="Arial" charset="0"/>
              </a:rPr>
              <a:t>Средства, направляемые на реализацию  Программы</a:t>
            </a:r>
          </a:p>
        </p:txBody>
      </p:sp>
      <p:sp>
        <p:nvSpPr>
          <p:cNvPr id="18" name="Овал 17"/>
          <p:cNvSpPr/>
          <p:nvPr/>
        </p:nvSpPr>
        <p:spPr>
          <a:xfrm>
            <a:off x="1731963" y="2595563"/>
            <a:ext cx="776287" cy="730250"/>
          </a:xfrm>
          <a:prstGeom prst="ellipse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>
              <a:ln w="11430"/>
              <a:solidFill>
                <a:srgbClr val="4F81BD">
                  <a:lumMod val="60000"/>
                  <a:lumOff val="40000"/>
                </a:srgb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709" name="Прямоугольник 18"/>
          <p:cNvSpPr>
            <a:spLocks noChangeArrowheads="1"/>
          </p:cNvSpPr>
          <p:nvPr/>
        </p:nvSpPr>
        <p:spPr bwMode="auto">
          <a:xfrm>
            <a:off x="1749425" y="2692400"/>
            <a:ext cx="26749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600">
                <a:solidFill>
                  <a:prstClr val="white"/>
                </a:solidFill>
                <a:latin typeface="Arial" charset="0"/>
                <a:cs typeface="Arial" charset="0"/>
              </a:rPr>
              <a:t>984  </a:t>
            </a:r>
            <a:r>
              <a:rPr lang="ru-RU" sz="1600" b="1">
                <a:solidFill>
                  <a:srgbClr val="33CCCC"/>
                </a:solidFill>
                <a:latin typeface="Arial" charset="0"/>
                <a:cs typeface="Arial" charset="0"/>
              </a:rPr>
              <a:t>млн.руб.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01688" y="2762250"/>
            <a:ext cx="925512" cy="396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kern="0" spc="-1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Всего 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9711" name="Прямоугольник 20"/>
          <p:cNvSpPr>
            <a:spLocks noChangeArrowheads="1"/>
          </p:cNvSpPr>
          <p:nvPr/>
        </p:nvSpPr>
        <p:spPr bwMode="auto">
          <a:xfrm>
            <a:off x="638175" y="1311275"/>
            <a:ext cx="2676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0070C0"/>
                </a:solidFill>
                <a:latin typeface="Arial" charset="0"/>
                <a:cs typeface="Arial" charset="0"/>
              </a:rPr>
              <a:t>Сроки реализации: </a:t>
            </a:r>
          </a:p>
        </p:txBody>
      </p:sp>
      <p:sp>
        <p:nvSpPr>
          <p:cNvPr id="29712" name="Прямоугольник 21"/>
          <p:cNvSpPr>
            <a:spLocks noChangeArrowheads="1"/>
          </p:cNvSpPr>
          <p:nvPr/>
        </p:nvSpPr>
        <p:spPr bwMode="auto">
          <a:xfrm>
            <a:off x="3113088" y="1576388"/>
            <a:ext cx="2498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1270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>
                <a:solidFill>
                  <a:srgbClr val="CC0000"/>
                </a:solidFill>
                <a:latin typeface="Arial" charset="0"/>
                <a:cs typeface="Arial" charset="0"/>
              </a:rPr>
              <a:t>2017 – 2019 гг.</a:t>
            </a:r>
          </a:p>
        </p:txBody>
      </p:sp>
      <p:sp>
        <p:nvSpPr>
          <p:cNvPr id="23" name="Овал 22"/>
          <p:cNvSpPr/>
          <p:nvPr/>
        </p:nvSpPr>
        <p:spPr>
          <a:xfrm>
            <a:off x="1781175" y="3914775"/>
            <a:ext cx="776288" cy="731838"/>
          </a:xfrm>
          <a:prstGeom prst="ellipse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>
              <a:ln w="11430"/>
              <a:solidFill>
                <a:srgbClr val="4F81BD">
                  <a:lumMod val="60000"/>
                  <a:lumOff val="40000"/>
                </a:srgb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714" name="Прямоугольник 23"/>
          <p:cNvSpPr>
            <a:spLocks noChangeArrowheads="1"/>
          </p:cNvSpPr>
          <p:nvPr/>
        </p:nvSpPr>
        <p:spPr bwMode="auto">
          <a:xfrm>
            <a:off x="1797050" y="4013200"/>
            <a:ext cx="26749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600">
                <a:solidFill>
                  <a:prstClr val="white"/>
                </a:solidFill>
                <a:latin typeface="Arial" charset="0"/>
                <a:cs typeface="Arial" charset="0"/>
              </a:rPr>
              <a:t>400  </a:t>
            </a:r>
            <a:r>
              <a:rPr lang="ru-RU" sz="1600" b="1">
                <a:solidFill>
                  <a:srgbClr val="3366CC"/>
                </a:solidFill>
                <a:latin typeface="Arial" charset="0"/>
                <a:cs typeface="Arial" charset="0"/>
              </a:rPr>
              <a:t>млн.руб.</a:t>
            </a:r>
          </a:p>
        </p:txBody>
      </p:sp>
      <p:sp>
        <p:nvSpPr>
          <p:cNvPr id="29715" name="Прямоугольник 24"/>
          <p:cNvSpPr>
            <a:spLocks noChangeArrowheads="1"/>
          </p:cNvSpPr>
          <p:nvPr/>
        </p:nvSpPr>
        <p:spPr bwMode="auto">
          <a:xfrm>
            <a:off x="1574800" y="3457575"/>
            <a:ext cx="1185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>
                <a:solidFill>
                  <a:prstClr val="black"/>
                </a:solidFill>
                <a:latin typeface="Arial" charset="0"/>
                <a:cs typeface="Arial" charset="0"/>
              </a:rPr>
              <a:t>в 2017 г.</a:t>
            </a:r>
          </a:p>
        </p:txBody>
      </p:sp>
      <p:sp>
        <p:nvSpPr>
          <p:cNvPr id="26" name="Овал 25"/>
          <p:cNvSpPr/>
          <p:nvPr/>
        </p:nvSpPr>
        <p:spPr>
          <a:xfrm>
            <a:off x="3913188" y="3916363"/>
            <a:ext cx="776287" cy="730250"/>
          </a:xfrm>
          <a:prstGeom prst="ellipse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717" name="Прямоугольник 26"/>
          <p:cNvSpPr>
            <a:spLocks noChangeArrowheads="1"/>
          </p:cNvSpPr>
          <p:nvPr/>
        </p:nvSpPr>
        <p:spPr bwMode="auto">
          <a:xfrm>
            <a:off x="3929063" y="4011613"/>
            <a:ext cx="2674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600">
                <a:solidFill>
                  <a:prstClr val="white"/>
                </a:solidFill>
                <a:latin typeface="Arial" charset="0"/>
                <a:cs typeface="Arial" charset="0"/>
              </a:rPr>
              <a:t>300  </a:t>
            </a:r>
            <a:r>
              <a:rPr lang="ru-RU" sz="1600" b="1">
                <a:solidFill>
                  <a:srgbClr val="3366CC"/>
                </a:solidFill>
                <a:latin typeface="Arial" charset="0"/>
                <a:cs typeface="Arial" charset="0"/>
              </a:rPr>
              <a:t>млн.руб.</a:t>
            </a:r>
          </a:p>
        </p:txBody>
      </p:sp>
      <p:sp>
        <p:nvSpPr>
          <p:cNvPr id="29718" name="Прямоугольник 27"/>
          <p:cNvSpPr>
            <a:spLocks noChangeArrowheads="1"/>
          </p:cNvSpPr>
          <p:nvPr/>
        </p:nvSpPr>
        <p:spPr bwMode="auto">
          <a:xfrm>
            <a:off x="3732213" y="3457575"/>
            <a:ext cx="1185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>
                <a:solidFill>
                  <a:prstClr val="black"/>
                </a:solidFill>
                <a:latin typeface="Arial" charset="0"/>
                <a:cs typeface="Arial" charset="0"/>
              </a:rPr>
              <a:t>в 2018 г.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06450" y="5564188"/>
            <a:ext cx="925513" cy="396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kern="0" spc="-1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Всего 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Овал 25"/>
          <p:cNvSpPr/>
          <p:nvPr/>
        </p:nvSpPr>
        <p:spPr>
          <a:xfrm>
            <a:off x="5913438" y="3908425"/>
            <a:ext cx="776287" cy="730250"/>
          </a:xfrm>
          <a:prstGeom prst="ellipse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721" name="Прямоугольник 26"/>
          <p:cNvSpPr>
            <a:spLocks noChangeArrowheads="1"/>
          </p:cNvSpPr>
          <p:nvPr/>
        </p:nvSpPr>
        <p:spPr bwMode="auto">
          <a:xfrm>
            <a:off x="5937250" y="4005263"/>
            <a:ext cx="26749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600">
                <a:solidFill>
                  <a:prstClr val="white"/>
                </a:solidFill>
                <a:latin typeface="Arial" charset="0"/>
                <a:cs typeface="Arial" charset="0"/>
              </a:rPr>
              <a:t>284  </a:t>
            </a:r>
            <a:r>
              <a:rPr lang="ru-RU" sz="1600" b="1">
                <a:solidFill>
                  <a:srgbClr val="3366CC"/>
                </a:solidFill>
                <a:latin typeface="Arial" charset="0"/>
                <a:cs typeface="Arial" charset="0"/>
              </a:rPr>
              <a:t>млн.руб.</a:t>
            </a:r>
          </a:p>
        </p:txBody>
      </p:sp>
      <p:sp>
        <p:nvSpPr>
          <p:cNvPr id="29722" name="Прямоугольник 27"/>
          <p:cNvSpPr>
            <a:spLocks noChangeArrowheads="1"/>
          </p:cNvSpPr>
          <p:nvPr/>
        </p:nvSpPr>
        <p:spPr bwMode="auto">
          <a:xfrm>
            <a:off x="5722938" y="3457575"/>
            <a:ext cx="1185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>
                <a:solidFill>
                  <a:prstClr val="black"/>
                </a:solidFill>
                <a:latin typeface="Arial" charset="0"/>
                <a:cs typeface="Arial" charset="0"/>
              </a:rPr>
              <a:t>в 2019 г.</a:t>
            </a:r>
          </a:p>
        </p:txBody>
      </p:sp>
    </p:spTree>
    <p:extLst>
      <p:ext uri="{BB962C8B-B14F-4D97-AF65-F5344CB8AC3E}">
        <p14:creationId xmlns:p14="http://schemas.microsoft.com/office/powerpoint/2010/main" val="2031601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774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1BB02885-DA10-4B76-9D01-0F99443B49CF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32188" y="5629275"/>
            <a:ext cx="2335212" cy="620713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Центр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23900" y="3667125"/>
            <a:ext cx="2335213" cy="620713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Росстандарт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400800" y="3667125"/>
            <a:ext cx="2335213" cy="620713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Разработчики НПА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32188" y="4494213"/>
            <a:ext cx="2335212" cy="620712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>
                <a:solidFill>
                  <a:prstClr val="black"/>
                </a:solidFill>
                <a:latin typeface="Arial" charset="0"/>
                <a:cs typeface="Arial" charset="0"/>
              </a:rPr>
              <a:t>regulation.gov.ru</a:t>
            </a:r>
            <a:endParaRPr lang="ru-RU" sz="21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3059113" y="3876675"/>
            <a:ext cx="334168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3059113" y="4140200"/>
            <a:ext cx="334168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17" idx="2"/>
            <a:endCxn id="14" idx="0"/>
          </p:cNvCxnSpPr>
          <p:nvPr/>
        </p:nvCxnSpPr>
        <p:spPr>
          <a:xfrm>
            <a:off x="4700588" y="5114925"/>
            <a:ext cx="0" cy="5143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785" name="Прямоугольник 46"/>
          <p:cNvSpPr>
            <a:spLocks noChangeArrowheads="1"/>
          </p:cNvSpPr>
          <p:nvPr/>
        </p:nvSpPr>
        <p:spPr bwMode="auto">
          <a:xfrm>
            <a:off x="3070225" y="3557588"/>
            <a:ext cx="33147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prstClr val="black"/>
                </a:solidFill>
                <a:latin typeface="Arial" charset="0"/>
                <a:cs typeface="Arial" charset="0"/>
              </a:rPr>
              <a:t>Согласование</a:t>
            </a:r>
          </a:p>
        </p:txBody>
      </p:sp>
      <p:sp>
        <p:nvSpPr>
          <p:cNvPr id="32786" name="Прямоугольник 47"/>
          <p:cNvSpPr>
            <a:spLocks noChangeArrowheads="1"/>
          </p:cNvSpPr>
          <p:nvPr/>
        </p:nvSpPr>
        <p:spPr bwMode="auto">
          <a:xfrm>
            <a:off x="2560638" y="5135563"/>
            <a:ext cx="33147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prstClr val="black"/>
                </a:solidFill>
                <a:latin typeface="Arial" charset="0"/>
                <a:cs typeface="Arial" charset="0"/>
              </a:rPr>
              <a:t>Анализ</a:t>
            </a:r>
          </a:p>
        </p:txBody>
      </p:sp>
      <p:cxnSp>
        <p:nvCxnSpPr>
          <p:cNvPr id="51" name="Shape 50"/>
          <p:cNvCxnSpPr>
            <a:stCxn id="16" idx="2"/>
            <a:endCxn id="17" idx="3"/>
          </p:cNvCxnSpPr>
          <p:nvPr/>
        </p:nvCxnSpPr>
        <p:spPr>
          <a:xfrm rot="5400000">
            <a:off x="6459538" y="3695700"/>
            <a:ext cx="515937" cy="1700213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788" name="Прямоугольник 51"/>
          <p:cNvSpPr>
            <a:spLocks noChangeArrowheads="1"/>
          </p:cNvSpPr>
          <p:nvPr/>
        </p:nvSpPr>
        <p:spPr bwMode="auto">
          <a:xfrm>
            <a:off x="5883275" y="4852988"/>
            <a:ext cx="17145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prstClr val="black"/>
                </a:solidFill>
                <a:latin typeface="Arial" charset="0"/>
                <a:cs typeface="Arial" charset="0"/>
              </a:rPr>
              <a:t>Проекты НПА</a:t>
            </a:r>
          </a:p>
        </p:txBody>
      </p:sp>
      <p:sp>
        <p:nvSpPr>
          <p:cNvPr id="32789" name="Прямоугольник 52"/>
          <p:cNvSpPr>
            <a:spLocks noChangeArrowheads="1"/>
          </p:cNvSpPr>
          <p:nvPr/>
        </p:nvSpPr>
        <p:spPr bwMode="auto">
          <a:xfrm>
            <a:off x="3048000" y="4106863"/>
            <a:ext cx="33607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prstClr val="black"/>
                </a:solidFill>
                <a:latin typeface="Arial" charset="0"/>
                <a:cs typeface="Arial" charset="0"/>
              </a:rPr>
              <a:t>Проекты НПА</a:t>
            </a:r>
          </a:p>
        </p:txBody>
      </p:sp>
      <p:sp>
        <p:nvSpPr>
          <p:cNvPr id="5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57" name="Соединительная линия уступом 56"/>
          <p:cNvCxnSpPr/>
          <p:nvPr/>
        </p:nvCxnSpPr>
        <p:spPr>
          <a:xfrm>
            <a:off x="1676400" y="4287838"/>
            <a:ext cx="1855788" cy="1747837"/>
          </a:xfrm>
          <a:prstGeom prst="bentConnector3">
            <a:avLst>
              <a:gd name="adj1" fmla="val -78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792" name="Прямоугольник 65"/>
          <p:cNvSpPr>
            <a:spLocks noChangeArrowheads="1"/>
          </p:cNvSpPr>
          <p:nvPr/>
        </p:nvSpPr>
        <p:spPr bwMode="auto">
          <a:xfrm rot="-5400000">
            <a:off x="610394" y="4991894"/>
            <a:ext cx="17478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prstClr val="black"/>
                </a:solidFill>
                <a:latin typeface="Arial" charset="0"/>
                <a:cs typeface="Arial" charset="0"/>
              </a:rPr>
              <a:t>Поручение</a:t>
            </a:r>
          </a:p>
        </p:txBody>
      </p:sp>
      <p:cxnSp>
        <p:nvCxnSpPr>
          <p:cNvPr id="68" name="Соединительная линия уступом 67"/>
          <p:cNvCxnSpPr/>
          <p:nvPr/>
        </p:nvCxnSpPr>
        <p:spPr>
          <a:xfrm rot="16200000" flipV="1">
            <a:off x="2111376" y="4340225"/>
            <a:ext cx="1473200" cy="1368425"/>
          </a:xfrm>
          <a:prstGeom prst="bentConnector3">
            <a:avLst>
              <a:gd name="adj1" fmla="val -2773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794" name="Прямоугольник 74"/>
          <p:cNvSpPr>
            <a:spLocks noChangeArrowheads="1"/>
          </p:cNvSpPr>
          <p:nvPr/>
        </p:nvSpPr>
        <p:spPr bwMode="auto">
          <a:xfrm rot="-5400000">
            <a:off x="1538288" y="4887913"/>
            <a:ext cx="15890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prstClr val="black"/>
                </a:solidFill>
                <a:latin typeface="Arial" charset="0"/>
                <a:cs typeface="Arial" charset="0"/>
              </a:rPr>
              <a:t>Заключение</a:t>
            </a:r>
          </a:p>
        </p:txBody>
      </p:sp>
      <p:cxnSp>
        <p:nvCxnSpPr>
          <p:cNvPr id="9" name="Соединительная линия уступом 8"/>
          <p:cNvCxnSpPr>
            <a:stCxn id="14" idx="3"/>
          </p:cNvCxnSpPr>
          <p:nvPr/>
        </p:nvCxnSpPr>
        <p:spPr>
          <a:xfrm flipV="1">
            <a:off x="5867400" y="4287838"/>
            <a:ext cx="1943100" cy="1651000"/>
          </a:xfrm>
          <a:prstGeom prst="bentConnector3">
            <a:avLst>
              <a:gd name="adj1" fmla="val 100004"/>
            </a:avLst>
          </a:prstGeom>
          <a:ln>
            <a:solidFill>
              <a:srgbClr val="00CC99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796" name="Прямоугольник 40"/>
          <p:cNvSpPr>
            <a:spLocks noChangeArrowheads="1"/>
          </p:cNvSpPr>
          <p:nvPr/>
        </p:nvSpPr>
        <p:spPr bwMode="auto">
          <a:xfrm>
            <a:off x="5894388" y="5561013"/>
            <a:ext cx="17145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prstClr val="black"/>
                </a:solidFill>
                <a:latin typeface="Arial" charset="0"/>
                <a:cs typeface="Arial" charset="0"/>
              </a:rPr>
              <a:t>Комментарии</a:t>
            </a:r>
          </a:p>
        </p:txBody>
      </p:sp>
      <p:sp>
        <p:nvSpPr>
          <p:cNvPr id="32798" name="Title 1"/>
          <p:cNvSpPr>
            <a:spLocks/>
          </p:cNvSpPr>
          <p:nvPr/>
        </p:nvSpPr>
        <p:spPr bwMode="auto">
          <a:xfrm>
            <a:off x="638175" y="307975"/>
            <a:ext cx="777240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prstClr val="black"/>
                </a:solidFill>
                <a:latin typeface="Arial" charset="0"/>
                <a:cs typeface="Arial" charset="0"/>
              </a:rPr>
              <a:t>Центр проведения обязательной </a:t>
            </a:r>
            <a:br>
              <a:rPr lang="ru-RU" sz="2400" b="1">
                <a:solidFill>
                  <a:prstClr val="black"/>
                </a:solidFill>
                <a:latin typeface="Arial" charset="0"/>
                <a:cs typeface="Arial" charset="0"/>
              </a:rPr>
            </a:br>
            <a:r>
              <a:rPr lang="ru-RU" sz="2400" b="1">
                <a:solidFill>
                  <a:prstClr val="black"/>
                </a:solidFill>
                <a:latin typeface="Arial" charset="0"/>
                <a:cs typeface="Arial" charset="0"/>
              </a:rPr>
              <a:t>экспертизы проектов НПА</a:t>
            </a:r>
          </a:p>
        </p:txBody>
      </p:sp>
      <p:sp>
        <p:nvSpPr>
          <p:cNvPr id="32799" name="Прямоугольник 33"/>
          <p:cNvSpPr>
            <a:spLocks noChangeArrowheads="1"/>
          </p:cNvSpPr>
          <p:nvPr/>
        </p:nvSpPr>
        <p:spPr bwMode="auto">
          <a:xfrm>
            <a:off x="2006600" y="1349375"/>
            <a:ext cx="67294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Требования к измерениям, стандартным образцам и средствам измерений в проектах НПА подлежат обязательной метрологической экспертизе</a:t>
            </a:r>
          </a:p>
        </p:txBody>
      </p:sp>
      <p:sp>
        <p:nvSpPr>
          <p:cNvPr id="32800" name="Прямоугольник 35"/>
          <p:cNvSpPr>
            <a:spLocks noChangeArrowheads="1"/>
          </p:cNvSpPr>
          <p:nvPr/>
        </p:nvSpPr>
        <p:spPr bwMode="auto">
          <a:xfrm>
            <a:off x="606425" y="1349375"/>
            <a:ext cx="1257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070C0"/>
                </a:solidFill>
                <a:latin typeface="Arial" charset="0"/>
                <a:cs typeface="Arial" charset="0"/>
              </a:rPr>
              <a:t>ФЗ-102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rgbClr val="0070C0"/>
                </a:solidFill>
                <a:latin typeface="Arial" charset="0"/>
                <a:cs typeface="Arial" charset="0"/>
              </a:rPr>
              <a:t>п.1 ст.14</a:t>
            </a:r>
            <a:endParaRPr lang="ru-RU" sz="160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sp>
        <p:nvSpPr>
          <p:cNvPr id="32801" name="Прямоугольник 37"/>
          <p:cNvSpPr>
            <a:spLocks noChangeArrowheads="1"/>
          </p:cNvSpPr>
          <p:nvPr/>
        </p:nvSpPr>
        <p:spPr bwMode="auto">
          <a:xfrm>
            <a:off x="606425" y="2236788"/>
            <a:ext cx="8129588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Постановление Правительства РФ от 22.08.2016 № 830 «О внесении изменений в некоторые акты Правительства Российской Федерации» внесены соответствующие изменения в Правила подготовки нормативных правовых актов федеральных органов исполнительной власти</a:t>
            </a:r>
          </a:p>
        </p:txBody>
      </p:sp>
    </p:spTree>
    <p:extLst>
      <p:ext uri="{BB962C8B-B14F-4D97-AF65-F5344CB8AC3E}">
        <p14:creationId xmlns:p14="http://schemas.microsoft.com/office/powerpoint/2010/main" val="2662153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Обязательная экспертиза проектов НПА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Результаты работы Центра</a:t>
            </a:r>
          </a:p>
        </p:txBody>
      </p:sp>
      <p:pic>
        <p:nvPicPr>
          <p:cNvPr id="33795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79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EACF745B-8E0E-427D-9B2E-A3252EFCBB8F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34952" name="Group 136"/>
          <p:cNvGraphicFramePr>
            <a:graphicFrameLocks noGrp="1"/>
          </p:cNvGraphicFramePr>
          <p:nvPr/>
        </p:nvGraphicFramePr>
        <p:xfrm>
          <a:off x="720725" y="1395413"/>
          <a:ext cx="7735888" cy="4355448"/>
        </p:xfrm>
        <a:graphic>
          <a:graphicData uri="http://schemas.openxmlformats.org/drawingml/2006/table">
            <a:tbl>
              <a:tblPr/>
              <a:tblGrid>
                <a:gridCol w="6083300"/>
                <a:gridCol w="1652588"/>
              </a:tblGrid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мероприятия</a:t>
                      </a: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Количество</a:t>
                      </a: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66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Проведен анализ проектов нормативных правовых актов, размещенных на Федеральном портале проектов НПА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4"/>
                        </a:rPr>
                        <a:t>www.regulation.gov.ru</a:t>
                      </a:r>
                      <a:endParaRPr kumimoji="0" lang="ru-RU" sz="1800" b="0" i="0" u="sng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1620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66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Выявлено проектов нормативных правовых актов, содержащих требования к измерениям, стандартным образцам и средствам измерений</a:t>
                      </a: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26</a:t>
                      </a: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66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Проведена метрологическая экспертиза проектов нормативных правовых актов по поручению Управления метрологии Росстандарта</a:t>
                      </a: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6652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ГЛОНАСС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Характеристики</a:t>
            </a:r>
          </a:p>
        </p:txBody>
      </p:sp>
      <p:pic>
        <p:nvPicPr>
          <p:cNvPr id="34819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822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DF0D52D5-DD05-42D0-81D9-3607B5DCAFD9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4824" name="Прямоугольник 24"/>
          <p:cNvSpPr>
            <a:spLocks noChangeArrowheads="1"/>
          </p:cNvSpPr>
          <p:nvPr/>
        </p:nvSpPr>
        <p:spPr bwMode="auto">
          <a:xfrm>
            <a:off x="723900" y="1312863"/>
            <a:ext cx="7710488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>
                <a:solidFill>
                  <a:prstClr val="black"/>
                </a:solidFill>
                <a:latin typeface="Arial" charset="0"/>
                <a:cs typeface="Arial" charset="0"/>
              </a:rPr>
              <a:t>ФЦП «Поддержание, развитие и использование системы ГЛОНАСС на 2012-2020 годы» </a:t>
            </a:r>
            <a:endParaRPr lang="en-US" sz="19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38175" y="2060575"/>
            <a:ext cx="1773238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spc="-1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Заключено</a:t>
            </a:r>
          </a:p>
          <a:p>
            <a:pPr marL="12700"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spc="-1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 201</a:t>
            </a:r>
            <a:r>
              <a:rPr lang="en-US" sz="2000" spc="-1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sz="2000" spc="-1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г. </a:t>
            </a:r>
          </a:p>
        </p:txBody>
      </p:sp>
      <p:sp>
        <p:nvSpPr>
          <p:cNvPr id="35" name="Овал 34"/>
          <p:cNvSpPr/>
          <p:nvPr/>
        </p:nvSpPr>
        <p:spPr>
          <a:xfrm>
            <a:off x="2581275" y="2038350"/>
            <a:ext cx="776288" cy="730250"/>
          </a:xfrm>
          <a:prstGeom prst="ellipse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ln w="11430"/>
              <a:solidFill>
                <a:srgbClr val="3366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827" name="Прямоугольник 35"/>
          <p:cNvSpPr>
            <a:spLocks noChangeArrowheads="1"/>
          </p:cNvSpPr>
          <p:nvPr/>
        </p:nvSpPr>
        <p:spPr bwMode="auto">
          <a:xfrm>
            <a:off x="2554288" y="2144713"/>
            <a:ext cx="64436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solidFill>
                  <a:prstClr val="white"/>
                </a:solidFill>
                <a:latin typeface="Arial" charset="0"/>
                <a:cs typeface="Arial" charset="0"/>
              </a:rPr>
              <a:t> </a:t>
            </a:r>
            <a:r>
              <a:rPr lang="en-US" sz="2600" dirty="0">
                <a:solidFill>
                  <a:prstClr val="white"/>
                </a:solidFill>
                <a:latin typeface="Arial" charset="0"/>
                <a:cs typeface="Arial" charset="0"/>
              </a:rPr>
              <a:t>17</a:t>
            </a:r>
            <a:r>
              <a:rPr lang="ru-RU" sz="2600" b="1" dirty="0">
                <a:solidFill>
                  <a:prstClr val="black"/>
                </a:solidFill>
                <a:latin typeface="Arial" charset="0"/>
                <a:cs typeface="Arial" charset="0"/>
              </a:rPr>
              <a:t>     </a:t>
            </a:r>
            <a:r>
              <a:rPr lang="ru-RU" sz="2600" b="1" dirty="0">
                <a:solidFill>
                  <a:srgbClr val="3366CC"/>
                </a:solidFill>
                <a:latin typeface="Arial" charset="0"/>
                <a:cs typeface="Arial" charset="0"/>
              </a:rPr>
              <a:t>Государственных контрактов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71500" y="2871788"/>
            <a:ext cx="1935163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spc="-1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Завершено </a:t>
            </a: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spc="-1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000" spc="-1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</a:t>
            </a:r>
            <a:r>
              <a:rPr lang="en-US" sz="2000" spc="-1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sz="2000" spc="-1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г.</a:t>
            </a:r>
          </a:p>
        </p:txBody>
      </p:sp>
      <p:sp>
        <p:nvSpPr>
          <p:cNvPr id="38" name="Овал 37"/>
          <p:cNvSpPr/>
          <p:nvPr/>
        </p:nvSpPr>
        <p:spPr>
          <a:xfrm>
            <a:off x="2616200" y="2871788"/>
            <a:ext cx="776288" cy="731837"/>
          </a:xfrm>
          <a:prstGeom prst="ellipse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>
              <a:ln w="11430"/>
              <a:solidFill>
                <a:srgbClr val="4F81BD">
                  <a:lumMod val="60000"/>
                  <a:lumOff val="40000"/>
                </a:srgb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830" name="Прямоугольник 38"/>
          <p:cNvSpPr>
            <a:spLocks noChangeArrowheads="1"/>
          </p:cNvSpPr>
          <p:nvPr/>
        </p:nvSpPr>
        <p:spPr bwMode="auto">
          <a:xfrm>
            <a:off x="2732088" y="2970213"/>
            <a:ext cx="34845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600">
                <a:solidFill>
                  <a:prstClr val="white"/>
                </a:solidFill>
                <a:latin typeface="Arial" charset="0"/>
                <a:cs typeface="Arial" charset="0"/>
              </a:rPr>
              <a:t> </a:t>
            </a:r>
            <a:r>
              <a:rPr lang="en-US" sz="2600">
                <a:solidFill>
                  <a:prstClr val="white"/>
                </a:solidFill>
                <a:latin typeface="Arial" charset="0"/>
                <a:cs typeface="Arial" charset="0"/>
              </a:rPr>
              <a:t>4</a:t>
            </a:r>
            <a:r>
              <a:rPr lang="ru-RU" sz="2600" b="1">
                <a:solidFill>
                  <a:prstClr val="black"/>
                </a:solidFill>
                <a:latin typeface="Arial" charset="0"/>
                <a:cs typeface="Arial" charset="0"/>
              </a:rPr>
              <a:t>     </a:t>
            </a:r>
            <a:r>
              <a:rPr lang="ru-RU" sz="2600" b="1">
                <a:solidFill>
                  <a:srgbClr val="33CCCC"/>
                </a:solidFill>
                <a:latin typeface="Arial" charset="0"/>
                <a:cs typeface="Arial" charset="0"/>
              </a:rPr>
              <a:t>НИР и ОКР</a:t>
            </a:r>
          </a:p>
        </p:txBody>
      </p:sp>
      <p:sp>
        <p:nvSpPr>
          <p:cNvPr id="34831" name="object 6"/>
          <p:cNvSpPr txBox="1">
            <a:spLocks noChangeArrowheads="1"/>
          </p:cNvSpPr>
          <p:nvPr/>
        </p:nvSpPr>
        <p:spPr bwMode="auto">
          <a:xfrm>
            <a:off x="839788" y="3386138"/>
            <a:ext cx="78962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defTabSz="457200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1270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Средства, направленные на реализацию  Программы в 201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charset="0"/>
              </a:rPr>
              <a:t>7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 году</a:t>
            </a:r>
          </a:p>
          <a:p>
            <a:pPr marL="1270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всего - </a:t>
            </a:r>
            <a:r>
              <a:rPr lang="ru-RU" sz="2400" dirty="0">
                <a:solidFill>
                  <a:srgbClr val="FF0000"/>
                </a:solidFill>
                <a:latin typeface="Arial" charset="0"/>
                <a:cs typeface="Arial" charset="0"/>
              </a:rPr>
              <a:t>1 911</a:t>
            </a:r>
            <a:r>
              <a:rPr 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,</a:t>
            </a:r>
            <a:r>
              <a:rPr lang="ru-RU" sz="2400" dirty="0">
                <a:solidFill>
                  <a:srgbClr val="FF0000"/>
                </a:solidFill>
                <a:latin typeface="Arial" charset="0"/>
                <a:cs typeface="Arial" charset="0"/>
              </a:rPr>
              <a:t>995 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млн. руб.: </a:t>
            </a:r>
          </a:p>
          <a:p>
            <a:pPr marL="1270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     						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НИР и ОКР –         </a:t>
            </a:r>
            <a:r>
              <a:rPr lang="en-US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  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  </a:t>
            </a:r>
            <a:r>
              <a:rPr lang="ru-RU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1 681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,1</a:t>
            </a:r>
            <a:r>
              <a:rPr lang="ru-RU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55 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млн. руб.</a:t>
            </a:r>
          </a:p>
          <a:p>
            <a:pPr marL="1270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    						«Прочие нужды» –      </a:t>
            </a:r>
            <a:r>
              <a:rPr lang="ru-RU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30</a:t>
            </a:r>
            <a:r>
              <a:rPr lang="ru-RU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,8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4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млн. руб.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3" name="object 6"/>
          <p:cNvSpPr txBox="1"/>
          <p:nvPr/>
        </p:nvSpPr>
        <p:spPr>
          <a:xfrm>
            <a:off x="859673" y="5521424"/>
            <a:ext cx="4478337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Достижение целевых показателей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5404287" y="5310187"/>
            <a:ext cx="776288" cy="73025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404287" y="5408612"/>
            <a:ext cx="1584325" cy="48895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600" dirty="0">
                <a:solidFill>
                  <a:prstClr val="white"/>
                </a:solidFill>
                <a:latin typeface="Arial" charset="0"/>
                <a:cs typeface="Arial" charset="0"/>
              </a:rPr>
              <a:t>100</a:t>
            </a:r>
            <a:r>
              <a:rPr lang="ru-RU" sz="2600" b="1" dirty="0">
                <a:solidFill>
                  <a:srgbClr val="E46C0A"/>
                </a:solidFill>
                <a:latin typeface="Arial" charset="0"/>
                <a:cs typeface="Arial" charset="0"/>
              </a:rPr>
              <a:t>   %</a:t>
            </a:r>
          </a:p>
        </p:txBody>
      </p:sp>
      <p:sp>
        <p:nvSpPr>
          <p:cNvPr id="34836" name="Text Box 20"/>
          <p:cNvSpPr txBox="1">
            <a:spLocks noChangeArrowheads="1"/>
          </p:cNvSpPr>
          <p:nvPr/>
        </p:nvSpPr>
        <p:spPr bwMode="auto">
          <a:xfrm>
            <a:off x="3235325" y="2030413"/>
            <a:ext cx="39528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200" b="1">
                <a:solidFill>
                  <a:srgbClr val="3366CC"/>
                </a:solidFill>
                <a:latin typeface="Arial" charset="0"/>
                <a:cs typeface="Arial" charset="0"/>
              </a:rPr>
              <a:t>*</a:t>
            </a:r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723900" y="6273800"/>
            <a:ext cx="6557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57200" fontAlgn="base">
              <a:spcBef>
                <a:spcPct val="50000"/>
              </a:spcBef>
              <a:spcAft>
                <a:spcPct val="0"/>
              </a:spcAft>
            </a:pPr>
            <a:r>
              <a:rPr lang="ru-RU" b="1" dirty="0">
                <a:solidFill>
                  <a:srgbClr val="3366CC"/>
                </a:solidFill>
                <a:latin typeface="Arial" charset="0"/>
                <a:cs typeface="Arial" charset="0"/>
              </a:rPr>
              <a:t>*</a:t>
            </a:r>
            <a:r>
              <a:rPr lang="ru-RU" sz="1600" b="1" dirty="0">
                <a:solidFill>
                  <a:srgbClr val="3366CC"/>
                </a:solidFill>
                <a:latin typeface="Arial" charset="0"/>
                <a:cs typeface="Arial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Arial" charset="0"/>
                <a:cs typeface="Arial" charset="0"/>
              </a:rPr>
              <a:t>- в том числе 3 новые работы</a:t>
            </a:r>
          </a:p>
        </p:txBody>
      </p:sp>
    </p:spTree>
    <p:extLst>
      <p:ext uri="{BB962C8B-B14F-4D97-AF65-F5344CB8AC3E}">
        <p14:creationId xmlns:p14="http://schemas.microsoft.com/office/powerpoint/2010/main" val="3154092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28892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ФЗ «Об обеспечении единства измерений»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Подготовка предложений по внесению изменений</a:t>
            </a:r>
          </a:p>
        </p:txBody>
      </p:sp>
      <p:pic>
        <p:nvPicPr>
          <p:cNvPr id="47107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110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7B4D9532-473C-4BDF-A894-C2D836009A4C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7112" name="Прямоугольник 24"/>
          <p:cNvSpPr>
            <a:spLocks noChangeArrowheads="1"/>
          </p:cNvSpPr>
          <p:nvPr/>
        </p:nvSpPr>
        <p:spPr bwMode="auto">
          <a:xfrm>
            <a:off x="742950" y="3313113"/>
            <a:ext cx="8161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Получены и обобщены (подготовлена сводка отзывов) замечания и предложения ГНМИ, </a:t>
            </a: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ЦСМ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7113" name="Прямоугольник 28"/>
          <p:cNvSpPr>
            <a:spLocks noChangeArrowheads="1"/>
          </p:cNvSpPr>
          <p:nvPr/>
        </p:nvSpPr>
        <p:spPr bwMode="auto">
          <a:xfrm>
            <a:off x="606425" y="2874963"/>
            <a:ext cx="4094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070C0"/>
                </a:solidFill>
                <a:latin typeface="Arial" charset="0"/>
                <a:cs typeface="Arial" charset="0"/>
              </a:rPr>
              <a:t>Обобщение предложений</a:t>
            </a:r>
            <a:endParaRPr lang="ru-RU" sz="240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sp>
        <p:nvSpPr>
          <p:cNvPr id="47114" name="Прямоугольник 24"/>
          <p:cNvSpPr>
            <a:spLocks noChangeArrowheads="1"/>
          </p:cNvSpPr>
          <p:nvPr/>
        </p:nvSpPr>
        <p:spPr bwMode="auto">
          <a:xfrm>
            <a:off x="758825" y="1744663"/>
            <a:ext cx="8161338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Подготовлена первая редакция проекта федерального закона о внесении изменений в 102-ФЗ</a:t>
            </a:r>
          </a:p>
          <a:p>
            <a:pPr marL="177800" indent="-1778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Первая редакция разослана в ГНМИ и </a:t>
            </a: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ЦСМ 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на отзывы</a:t>
            </a:r>
          </a:p>
        </p:txBody>
      </p:sp>
      <p:sp>
        <p:nvSpPr>
          <p:cNvPr id="47115" name="Прямоугольник 28"/>
          <p:cNvSpPr>
            <a:spLocks noChangeArrowheads="1"/>
          </p:cNvSpPr>
          <p:nvPr/>
        </p:nvSpPr>
        <p:spPr bwMode="auto">
          <a:xfrm>
            <a:off x="622300" y="1306513"/>
            <a:ext cx="4641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70C0"/>
                </a:solidFill>
                <a:latin typeface="Arial" charset="0"/>
                <a:cs typeface="Arial" charset="0"/>
              </a:rPr>
              <a:t>Подготовка первой редакции</a:t>
            </a:r>
            <a:endParaRPr lang="ru-RU" sz="2400" dirty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sp>
        <p:nvSpPr>
          <p:cNvPr id="47116" name="Прямоугольник 24"/>
          <p:cNvSpPr>
            <a:spLocks noChangeArrowheads="1"/>
          </p:cNvSpPr>
          <p:nvPr/>
        </p:nvSpPr>
        <p:spPr bwMode="auto">
          <a:xfrm>
            <a:off x="755650" y="4656138"/>
            <a:ext cx="81613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Первая редакция обсуждена 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с ГНМИ и </a:t>
            </a: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ЦСМ. По результатам обсуждений подготовлена вторая 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редакция  проекта федерального закона о внесении изменений в 102-ФЗ</a:t>
            </a:r>
          </a:p>
        </p:txBody>
      </p:sp>
      <p:sp>
        <p:nvSpPr>
          <p:cNvPr id="47117" name="Прямоугольник 28"/>
          <p:cNvSpPr>
            <a:spLocks noChangeArrowheads="1"/>
          </p:cNvSpPr>
          <p:nvPr/>
        </p:nvSpPr>
        <p:spPr bwMode="auto">
          <a:xfrm>
            <a:off x="619125" y="4217988"/>
            <a:ext cx="46387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Подготовка второй редакции</a:t>
            </a:r>
            <a:endParaRPr lang="ru-RU" sz="2400" dirty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695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28892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Национальный институт метрологии</a:t>
            </a:r>
            <a:endParaRPr lang="ru-RU" sz="1800" b="1" smtClean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pic>
        <p:nvPicPr>
          <p:cNvPr id="48131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134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8ACE72BC-517F-435E-9305-09A01A12D9A0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8137" name="Прямоугольник 24"/>
          <p:cNvSpPr>
            <a:spLocks noChangeArrowheads="1"/>
          </p:cNvSpPr>
          <p:nvPr/>
        </p:nvSpPr>
        <p:spPr bwMode="auto">
          <a:xfrm>
            <a:off x="758825" y="2908300"/>
            <a:ext cx="8161338" cy="1831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Приказ </a:t>
            </a:r>
            <a:r>
              <a:rPr lang="ru-RU" dirty="0" err="1">
                <a:solidFill>
                  <a:prstClr val="black"/>
                </a:solidFill>
                <a:latin typeface="Arial" charset="0"/>
                <a:cs typeface="Arial" charset="0"/>
              </a:rPr>
              <a:t>Росстандарта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от 27.11.2017 № 2641«О создании в Федеральном агентстве по техническому регулированию и метрологии рабочей группы по выработке плана мероприятий («дорожной карты») по объединению государственных научных метрологических институтов </a:t>
            </a:r>
            <a:r>
              <a:rPr lang="ru-RU" dirty="0" err="1">
                <a:solidFill>
                  <a:prstClr val="black"/>
                </a:solidFill>
                <a:latin typeface="Arial" charset="0"/>
                <a:cs typeface="Arial" charset="0"/>
              </a:rPr>
              <a:t>Росстандарта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в Национальный институт метрологии</a:t>
            </a: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»</a:t>
            </a:r>
          </a:p>
          <a:p>
            <a:pPr marL="177800" indent="-177800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Принято Решение о первом этапе реализации </a:t>
            </a:r>
            <a:r>
              <a:rPr lang="ru-RU" dirty="0" err="1" smtClean="0">
                <a:solidFill>
                  <a:prstClr val="black"/>
                </a:solidFill>
                <a:latin typeface="Arial" charset="0"/>
                <a:cs typeface="Arial" charset="0"/>
              </a:rPr>
              <a:t>обьединения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8138" name="Прямоугольник 28"/>
          <p:cNvSpPr>
            <a:spLocks noChangeArrowheads="1"/>
          </p:cNvSpPr>
          <p:nvPr/>
        </p:nvSpPr>
        <p:spPr bwMode="auto">
          <a:xfrm>
            <a:off x="622300" y="2470150"/>
            <a:ext cx="2228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070C0"/>
                </a:solidFill>
                <a:latin typeface="Arial" charset="0"/>
                <a:cs typeface="Arial" charset="0"/>
              </a:rPr>
              <a:t>Мероприятия</a:t>
            </a:r>
            <a:endParaRPr lang="ru-RU" sz="240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sp>
        <p:nvSpPr>
          <p:cNvPr id="48139" name="Прямоугольник 24"/>
          <p:cNvSpPr>
            <a:spLocks noChangeArrowheads="1"/>
          </p:cNvSpPr>
          <p:nvPr/>
        </p:nvSpPr>
        <p:spPr bwMode="auto">
          <a:xfrm>
            <a:off x="755650" y="5230813"/>
            <a:ext cx="8161338" cy="72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Подготовлена дорожная карта 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по объединению ГНМИ</a:t>
            </a:r>
          </a:p>
          <a:p>
            <a:pPr marL="177800" indent="-177800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Подготовка ТЭО по объединению 5 </a:t>
            </a:r>
            <a:r>
              <a:rPr lang="ru-RU" dirty="0" err="1" smtClean="0">
                <a:solidFill>
                  <a:prstClr val="black"/>
                </a:solidFill>
                <a:latin typeface="Arial" charset="0"/>
                <a:cs typeface="Arial" charset="0"/>
              </a:rPr>
              <a:t>ФГУПов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8140" name="Прямоугольник 28"/>
          <p:cNvSpPr>
            <a:spLocks noChangeArrowheads="1"/>
          </p:cNvSpPr>
          <p:nvPr/>
        </p:nvSpPr>
        <p:spPr bwMode="auto">
          <a:xfrm>
            <a:off x="619125" y="4792663"/>
            <a:ext cx="2617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070C0"/>
                </a:solidFill>
                <a:latin typeface="Arial" charset="0"/>
                <a:cs typeface="Arial" charset="0"/>
              </a:rPr>
              <a:t>Дорожная карта</a:t>
            </a:r>
            <a:endParaRPr lang="ru-RU" sz="240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sp>
        <p:nvSpPr>
          <p:cNvPr id="48142" name="Прямоугольник 24"/>
          <p:cNvSpPr>
            <a:spLocks noChangeArrowheads="1"/>
          </p:cNvSpPr>
          <p:nvPr/>
        </p:nvSpPr>
        <p:spPr bwMode="auto">
          <a:xfrm>
            <a:off x="752475" y="1751013"/>
            <a:ext cx="8383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Поручение Первого Заместителя Председателя Правительства </a:t>
            </a:r>
          </a:p>
          <a:p>
            <a:pPr marL="177800" indent="-17780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Российской Федерации  </a:t>
            </a:r>
            <a:r>
              <a:rPr lang="ru-RU" dirty="0" err="1">
                <a:solidFill>
                  <a:prstClr val="black"/>
                </a:solidFill>
                <a:latin typeface="Arial" charset="0"/>
                <a:cs typeface="Arial" charset="0"/>
              </a:rPr>
              <a:t>И.И.Шувалова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от 14.11.2017 № ИШ-П7-7590</a:t>
            </a:r>
          </a:p>
        </p:txBody>
      </p:sp>
      <p:sp>
        <p:nvSpPr>
          <p:cNvPr id="48143" name="Прямоугольник 28"/>
          <p:cNvSpPr>
            <a:spLocks noChangeArrowheads="1"/>
          </p:cNvSpPr>
          <p:nvPr/>
        </p:nvSpPr>
        <p:spPr bwMode="auto">
          <a:xfrm>
            <a:off x="623888" y="1336675"/>
            <a:ext cx="1858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070C0"/>
                </a:solidFill>
                <a:latin typeface="Arial" charset="0"/>
                <a:cs typeface="Arial" charset="0"/>
              </a:rPr>
              <a:t>Основание</a:t>
            </a:r>
            <a:endParaRPr lang="ru-RU" sz="240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189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4" name="Rectangle 1"/>
          <p:cNvSpPr>
            <a:spLocks noChangeArrowheads="1"/>
          </p:cNvSpPr>
          <p:nvPr/>
        </p:nvSpPr>
        <p:spPr bwMode="auto">
          <a:xfrm>
            <a:off x="723900" y="1279077"/>
            <a:ext cx="7921625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55600" indent="-355600" algn="just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SzPct val="145000"/>
              <a:buFont typeface="Wingdings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Приказ </a:t>
            </a:r>
            <a:r>
              <a:rPr lang="ru-RU" sz="2000" dirty="0" err="1">
                <a:solidFill>
                  <a:prstClr val="black"/>
                </a:solidFill>
                <a:latin typeface="Arial" charset="0"/>
                <a:cs typeface="Arial" charset="0"/>
              </a:rPr>
              <a:t>Росстандарта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 от 31.08.2017 № 1832 «Об утверждении временного порядка разработки (пересмотра) и </a:t>
            </a:r>
            <a:b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</a:b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утверждения государственных поверочных схем»</a:t>
            </a:r>
          </a:p>
          <a:p>
            <a:pPr marL="355600" indent="-355600" algn="just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SzPct val="145000"/>
              <a:buFont typeface="Wingdings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На НТК </a:t>
            </a:r>
            <a:r>
              <a:rPr lang="ru-RU" sz="2000" dirty="0" err="1">
                <a:solidFill>
                  <a:prstClr val="black"/>
                </a:solidFill>
                <a:latin typeface="Arial" charset="0"/>
                <a:cs typeface="Arial" charset="0"/>
              </a:rPr>
              <a:t>Росстандарта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 рассмотрен и рекомендован к утверждению 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План 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разработки (пересмотра) и утверждения государственных поверочных схем на 2018 год, по предложениям подведомственных организаций (Протокол заседания от 21.12.2017 № 6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). План утвержден приказом </a:t>
            </a:r>
            <a:r>
              <a:rPr lang="ru-RU" sz="2000" dirty="0" err="1" smtClean="0">
                <a:solidFill>
                  <a:prstClr val="black"/>
                </a:solidFill>
                <a:latin typeface="Arial" charset="0"/>
                <a:cs typeface="Arial" charset="0"/>
              </a:rPr>
              <a:t>Росстандарта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от 29.12.2017 № 3021.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355600" indent="-355600" algn="just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SzPct val="145000"/>
              <a:buFont typeface="Wingdings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На НТК </a:t>
            </a:r>
            <a:r>
              <a:rPr lang="ru-RU" sz="2000" dirty="0" err="1">
                <a:solidFill>
                  <a:prstClr val="black"/>
                </a:solidFill>
                <a:latin typeface="Arial" charset="0"/>
                <a:cs typeface="Arial" charset="0"/>
              </a:rPr>
              <a:t>Росстандарта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 рассмотрена и рекомендована к утверждению 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государственная поверочная схема 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для средств измерений массы и объема жидкости в потоке, объема жидкости и вместимости при статических измерениях, массового и объемного расходов жидкости (Протокол заседания от 21.12.2017 № 6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). ГПС утверждена приказом </a:t>
            </a:r>
            <a:r>
              <a:rPr lang="ru-RU" sz="2000" dirty="0" err="1" smtClean="0">
                <a:solidFill>
                  <a:prstClr val="black"/>
                </a:solidFill>
                <a:latin typeface="Arial" charset="0"/>
                <a:cs typeface="Arial" charset="0"/>
              </a:rPr>
              <a:t>Росстандарта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от 07.02.2018 № 256 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0178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25082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Временный порядок разработки и 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2400" b="1" smtClean="0">
                <a:latin typeface="Arial" charset="0"/>
                <a:cs typeface="Arial" charset="0"/>
              </a:rPr>
              <a:t>утверждения ГПС</a:t>
            </a:r>
            <a:endParaRPr lang="ru-RU" sz="1800" b="1" smtClean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pic>
        <p:nvPicPr>
          <p:cNvPr id="50179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425202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182" name="Slide Number Placeholder 2"/>
          <p:cNvSpPr txBox="1">
            <a:spLocks noGrp="1"/>
          </p:cNvSpPr>
          <p:nvPr/>
        </p:nvSpPr>
        <p:spPr bwMode="auto">
          <a:xfrm>
            <a:off x="7645400" y="6488702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718AEAF5-C804-446A-BE26-86FE6866898B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41317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819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Основные задачи в области ОЕИ на 2017 год</a:t>
            </a:r>
          </a:p>
        </p:txBody>
      </p:sp>
      <p:pic>
        <p:nvPicPr>
          <p:cNvPr id="16387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90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D27BF4F8-9A44-4F26-8E9F-AF918EC94DDC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392" name="Прямоугольник 26"/>
          <p:cNvSpPr>
            <a:spLocks noChangeArrowheads="1"/>
          </p:cNvSpPr>
          <p:nvPr/>
        </p:nvSpPr>
        <p:spPr bwMode="auto">
          <a:xfrm>
            <a:off x="615950" y="1350963"/>
            <a:ext cx="8285163" cy="4078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SzPct val="125000"/>
              <a:buFont typeface="Wingdings" pitchFamily="2" charset="2"/>
              <a:buChar char="ü"/>
            </a:pPr>
            <a:r>
              <a:rPr lang="ru-RU" b="1" dirty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Разработка плана работ («дорожной карты») по реализации Стратегии обеспечения единства измерений в Российской Федерации до 2025 года</a:t>
            </a:r>
          </a:p>
          <a:p>
            <a:pPr algn="just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SzPct val="125000"/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Организация выполнения новых работ в рамках ФЦП «Поддержание, развитие и использование системы ГЛОНАСС на 2012-2020 годы» ОКР «Свеча», ОКР «Метрология-2020»,  ОКР «Координата»</a:t>
            </a:r>
          </a:p>
          <a:p>
            <a:pPr algn="just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SzPct val="125000"/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Подготовка предложений по внесению изменений в ФЗ № 102-ФЗ «Об обеспечении единства измерений» </a:t>
            </a:r>
          </a:p>
          <a:p>
            <a:pPr algn="just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SzPct val="125000"/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Создание Национального института метрологии, объединяющего научную базу подведомственных ГНМИ</a:t>
            </a:r>
          </a:p>
          <a:p>
            <a:pPr algn="just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SzPct val="125000"/>
              <a:buFont typeface="Wingdings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Разработка 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и утверждение временного порядка разработки (пересмотра) и утверждения государственных поверочных схем</a:t>
            </a:r>
          </a:p>
          <a:p>
            <a:pPr algn="just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SzPct val="125000"/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Оптимизация эталонной базы (консервация, вывод из эксплуатации, комплексирование ГПЭ)</a:t>
            </a:r>
          </a:p>
        </p:txBody>
      </p:sp>
    </p:spTree>
    <p:extLst>
      <p:ext uri="{BB962C8B-B14F-4D97-AF65-F5344CB8AC3E}">
        <p14:creationId xmlns:p14="http://schemas.microsoft.com/office/powerpoint/2010/main" val="156483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Международное сотрудничество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События  и мероприятия</a:t>
            </a:r>
          </a:p>
        </p:txBody>
      </p:sp>
      <p:pic>
        <p:nvPicPr>
          <p:cNvPr id="51203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206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26DE3A55-E875-4AAE-876F-AC804BE5CCE0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1208" name="Прямоугольник 24"/>
          <p:cNvSpPr>
            <a:spLocks noChangeArrowheads="1"/>
          </p:cNvSpPr>
          <p:nvPr/>
        </p:nvSpPr>
        <p:spPr bwMode="auto">
          <a:xfrm>
            <a:off x="590550" y="1314450"/>
            <a:ext cx="981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0070C0"/>
                </a:solidFill>
                <a:latin typeface="Arial" charset="0"/>
                <a:cs typeface="Arial" charset="0"/>
              </a:rPr>
              <a:t>МБМВ</a:t>
            </a:r>
            <a:endParaRPr lang="ru-RU" sz="20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1209" name="Прямоугольник 25"/>
          <p:cNvSpPr>
            <a:spLocks noChangeArrowheads="1"/>
          </p:cNvSpPr>
          <p:nvPr/>
        </p:nvSpPr>
        <p:spPr bwMode="auto">
          <a:xfrm>
            <a:off x="723900" y="1619721"/>
            <a:ext cx="7824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Число строк СМС</a:t>
            </a:r>
            <a:r>
              <a:rPr lang="en-US" dirty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- 1727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106-ое заседание МКМВ (Париж, Франция)</a:t>
            </a:r>
          </a:p>
        </p:txBody>
      </p:sp>
      <p:sp>
        <p:nvSpPr>
          <p:cNvPr id="51210" name="Прямоугольник 27"/>
          <p:cNvSpPr>
            <a:spLocks noChangeArrowheads="1"/>
          </p:cNvSpPr>
          <p:nvPr/>
        </p:nvSpPr>
        <p:spPr bwMode="auto">
          <a:xfrm>
            <a:off x="569913" y="2211516"/>
            <a:ext cx="962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70C0"/>
                </a:solidFill>
                <a:latin typeface="Arial" charset="0"/>
                <a:cs typeface="Arial" charset="0"/>
              </a:rPr>
              <a:t>МОЗМ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1211" name="Прямоугольник 14"/>
          <p:cNvSpPr>
            <a:spLocks noChangeArrowheads="1"/>
          </p:cNvSpPr>
          <p:nvPr/>
        </p:nvSpPr>
        <p:spPr bwMode="auto">
          <a:xfrm>
            <a:off x="608013" y="4452853"/>
            <a:ext cx="884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70C0"/>
                </a:solidFill>
                <a:latin typeface="Arial" charset="0"/>
                <a:cs typeface="Arial" charset="0"/>
              </a:rPr>
              <a:t>ИЛАК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1212" name="Прямоугольник 26"/>
          <p:cNvSpPr>
            <a:spLocks noChangeArrowheads="1"/>
          </p:cNvSpPr>
          <p:nvPr/>
        </p:nvSpPr>
        <p:spPr bwMode="auto">
          <a:xfrm>
            <a:off x="703864" y="2517772"/>
            <a:ext cx="782478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alt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Представители России вошли в состав </a:t>
            </a:r>
            <a:r>
              <a:rPr lang="ru-RU" altLang="ru-RU" dirty="0" err="1">
                <a:solidFill>
                  <a:prstClr val="black"/>
                </a:solidFill>
                <a:latin typeface="Arial" charset="0"/>
                <a:cs typeface="Arial" charset="0"/>
              </a:rPr>
              <a:t>Аппеляционного</a:t>
            </a:r>
            <a:r>
              <a:rPr lang="ru-RU" alt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Совета и Комитета по Управлению в рамках новой системы сертификации МОЗМ (с 1 января 2018 года)</a:t>
            </a:r>
          </a:p>
          <a:p>
            <a:pPr marL="177800" indent="-1778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Принято решение о проведении в России в 2018 году региональной конференции по вопросам фасованных </a:t>
            </a: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товаров</a:t>
            </a:r>
          </a:p>
          <a:p>
            <a:pPr marL="177800" indent="-1778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Принято решение о проведении в России в 2018 </a:t>
            </a: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году международной конференции по метрологии для «цифровой» экономики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1213" name="Прямоугольник 15"/>
          <p:cNvSpPr>
            <a:spLocks noChangeArrowheads="1"/>
          </p:cNvSpPr>
          <p:nvPr/>
        </p:nvSpPr>
        <p:spPr bwMode="auto">
          <a:xfrm>
            <a:off x="719138" y="4813300"/>
            <a:ext cx="81438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 err="1">
                <a:solidFill>
                  <a:prstClr val="black"/>
                </a:solidFill>
                <a:latin typeface="Arial" charset="0"/>
                <a:cs typeface="Arial" charset="0"/>
              </a:rPr>
              <a:t>Росстандартом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обеспечена </a:t>
            </a:r>
            <a:r>
              <a:rPr lang="ru-RU" dirty="0" err="1">
                <a:solidFill>
                  <a:prstClr val="black"/>
                </a:solidFill>
                <a:latin typeface="Arial" charset="0"/>
                <a:cs typeface="Arial" charset="0"/>
              </a:rPr>
              <a:t>прослеживаемость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СИ отечественных лабораторий к международной эталонной базе, подготовлены области аккредитации отечественных лабораторий, обеспечен переход на выражение результатов измерений в концепции неопределенности, что позволило России в 2017 году вступить в ИЛАК</a:t>
            </a: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967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Международное сотрудничество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События  и мероприятия</a:t>
            </a:r>
          </a:p>
        </p:txBody>
      </p:sp>
      <p:pic>
        <p:nvPicPr>
          <p:cNvPr id="52227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230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2294DE94-63DD-4F57-9BC7-6D075CE96545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2232" name="Прямоугольник 12"/>
          <p:cNvSpPr>
            <a:spLocks noChangeArrowheads="1"/>
          </p:cNvSpPr>
          <p:nvPr/>
        </p:nvSpPr>
        <p:spPr bwMode="auto">
          <a:xfrm>
            <a:off x="600075" y="1314450"/>
            <a:ext cx="4311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>
                <a:solidFill>
                  <a:srgbClr val="0070C0"/>
                </a:solidFill>
                <a:latin typeface="Arial" charset="0"/>
                <a:cs typeface="Arial" charset="0"/>
              </a:rPr>
              <a:t>Двухстороннее взаимодействие</a:t>
            </a:r>
            <a:endParaRPr lang="ru-RU" sz="20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2233" name="Прямоугольник 27"/>
          <p:cNvSpPr>
            <a:spLocks noChangeArrowheads="1"/>
          </p:cNvSpPr>
          <p:nvPr/>
        </p:nvSpPr>
        <p:spPr bwMode="auto">
          <a:xfrm>
            <a:off x="723900" y="1419225"/>
            <a:ext cx="8134350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None/>
            </a:pPr>
            <a:endParaRPr lang="ru-RU">
              <a:solidFill>
                <a:prstClr val="blac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177800" indent="-177800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Постоянная Российско-Китайская рабочая группа по стандартизации, метрологии, сертификации и инспекционному контролю</a:t>
            </a:r>
          </a:p>
          <a:p>
            <a:pPr marL="177800" indent="-177800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Сотрудничество с национальными метрологическими институтами и организациями (</a:t>
            </a:r>
            <a:r>
              <a:rPr lang="en-US">
                <a:solidFill>
                  <a:prstClr val="black"/>
                </a:solidFill>
                <a:latin typeface="Arial" charset="0"/>
                <a:cs typeface="Arial" charset="0"/>
              </a:rPr>
              <a:t>PTB</a:t>
            </a: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, </a:t>
            </a:r>
            <a:r>
              <a:rPr lang="en-US">
                <a:solidFill>
                  <a:prstClr val="black"/>
                </a:solidFill>
                <a:latin typeface="Arial" charset="0"/>
                <a:cs typeface="Arial" charset="0"/>
              </a:rPr>
              <a:t>NIST</a:t>
            </a: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, </a:t>
            </a:r>
            <a:r>
              <a:rPr lang="en-US">
                <a:solidFill>
                  <a:prstClr val="black"/>
                </a:solidFill>
                <a:latin typeface="Arial" charset="0"/>
                <a:cs typeface="Arial" charset="0"/>
              </a:rPr>
              <a:t>NPL</a:t>
            </a: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, </a:t>
            </a:r>
            <a:r>
              <a:rPr lang="en-US">
                <a:solidFill>
                  <a:prstClr val="black"/>
                </a:solidFill>
                <a:latin typeface="Arial" charset="0"/>
                <a:cs typeface="Arial" charset="0"/>
              </a:rPr>
              <a:t>LNE</a:t>
            </a: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, </a:t>
            </a:r>
            <a:r>
              <a:rPr lang="en-US">
                <a:solidFill>
                  <a:prstClr val="black"/>
                </a:solidFill>
                <a:latin typeface="Arial" charset="0"/>
                <a:cs typeface="Arial" charset="0"/>
              </a:rPr>
              <a:t>AIST</a:t>
            </a: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, </a:t>
            </a:r>
            <a:r>
              <a:rPr lang="en-US">
                <a:solidFill>
                  <a:prstClr val="black"/>
                </a:solidFill>
                <a:latin typeface="Arial" charset="0"/>
                <a:cs typeface="Arial" charset="0"/>
              </a:rPr>
              <a:t>NMI</a:t>
            </a: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)</a:t>
            </a:r>
          </a:p>
          <a:p>
            <a:pPr marL="177800" indent="-177800" defTabSz="457200" fontAlgn="base">
              <a:spcBef>
                <a:spcPts val="60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Принято решение о пролонгации Программы научного сотрудничества в области метрологии между Российскими метрологическими институтами и ПТБ.</a:t>
            </a:r>
          </a:p>
        </p:txBody>
      </p:sp>
    </p:spTree>
    <p:extLst>
      <p:ext uri="{BB962C8B-B14F-4D97-AF65-F5344CB8AC3E}">
        <p14:creationId xmlns:p14="http://schemas.microsoft.com/office/powerpoint/2010/main" val="3551967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Международное сотрудничество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События  и мероприятия</a:t>
            </a:r>
          </a:p>
        </p:txBody>
      </p:sp>
      <p:pic>
        <p:nvPicPr>
          <p:cNvPr id="53251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254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B742513-3B44-453B-A7AB-22C49BE68927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3256" name="Прямоугольник 24"/>
          <p:cNvSpPr>
            <a:spLocks noChangeArrowheads="1"/>
          </p:cNvSpPr>
          <p:nvPr/>
        </p:nvSpPr>
        <p:spPr bwMode="auto">
          <a:xfrm>
            <a:off x="600075" y="3663950"/>
            <a:ext cx="1990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>
                <a:solidFill>
                  <a:srgbClr val="0070C0"/>
                </a:solidFill>
                <a:latin typeface="Arial" charset="0"/>
                <a:cs typeface="Arial" charset="0"/>
              </a:rPr>
              <a:t>НТК Метр МГС</a:t>
            </a:r>
            <a:endParaRPr lang="ru-RU" sz="20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3257" name="Прямоугольник 10"/>
          <p:cNvSpPr>
            <a:spLocks noChangeArrowheads="1"/>
          </p:cNvSpPr>
          <p:nvPr/>
        </p:nvSpPr>
        <p:spPr bwMode="auto">
          <a:xfrm>
            <a:off x="611188" y="1277938"/>
            <a:ext cx="12811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0070C0"/>
                </a:solidFill>
                <a:latin typeface="Arial" charset="0"/>
                <a:cs typeface="Arial" charset="0"/>
              </a:rPr>
              <a:t>КООМЕТ</a:t>
            </a:r>
            <a:endParaRPr lang="ru-RU" sz="20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3258" name="Прямоугольник 25"/>
          <p:cNvSpPr>
            <a:spLocks noChangeArrowheads="1"/>
          </p:cNvSpPr>
          <p:nvPr/>
        </p:nvSpPr>
        <p:spPr bwMode="auto">
          <a:xfrm>
            <a:off x="638175" y="4070350"/>
            <a:ext cx="8302625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indent="-2667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1700">
                <a:solidFill>
                  <a:prstClr val="black"/>
                </a:solidFill>
                <a:latin typeface="Arial" charset="0"/>
                <a:cs typeface="Arial" charset="0"/>
              </a:rPr>
              <a:t>Актуализирована «Программа разработки и пересмотра основополагающих нормативных документов ГСИ»	</a:t>
            </a:r>
          </a:p>
          <a:p>
            <a:pPr marL="266700" indent="-2667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1700">
                <a:solidFill>
                  <a:prstClr val="black"/>
                </a:solidFill>
                <a:latin typeface="Arial" charset="0"/>
                <a:cs typeface="Arial" charset="0"/>
              </a:rPr>
              <a:t>«План межгосударственных программ проверки квалификации (МППК) лабораторий на 2018 год» </a:t>
            </a:r>
          </a:p>
          <a:p>
            <a:pPr marL="266700" indent="-2667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1700">
                <a:solidFill>
                  <a:prstClr val="black"/>
                </a:solidFill>
                <a:latin typeface="Arial" charset="0"/>
                <a:cs typeface="Arial" charset="0"/>
              </a:rPr>
              <a:t>«План разработки межгосударственных нормативных документов об обеспечении единства измерений поглощенной дозы ионизирующего излучения при радиационной обработке пищевых продуктов» </a:t>
            </a:r>
          </a:p>
          <a:p>
            <a:pPr marL="266700" indent="-2667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1700">
                <a:solidFill>
                  <a:prstClr val="black"/>
                </a:solidFill>
                <a:latin typeface="Arial" charset="0"/>
                <a:cs typeface="Arial" charset="0"/>
              </a:rPr>
              <a:t>В качестве МСО были приняты 9 типов СО (7 типов – РФ)</a:t>
            </a:r>
          </a:p>
        </p:txBody>
      </p:sp>
      <p:sp>
        <p:nvSpPr>
          <p:cNvPr id="53259" name="Прямоугольник 12"/>
          <p:cNvSpPr>
            <a:spLocks noChangeArrowheads="1"/>
          </p:cNvSpPr>
          <p:nvPr/>
        </p:nvSpPr>
        <p:spPr bwMode="auto">
          <a:xfrm>
            <a:off x="677863" y="1366838"/>
            <a:ext cx="8104187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9875" indent="-269875" defTabSz="457200" fontAlgn="base">
              <a:spcBef>
                <a:spcPct val="0"/>
              </a:spcBef>
              <a:spcAft>
                <a:spcPct val="0"/>
              </a:spcAft>
            </a:pPr>
            <a:endParaRPr lang="en-US" sz="1700" dirty="0">
              <a:solidFill>
                <a:srgbClr val="558ED5"/>
              </a:solidFill>
              <a:latin typeface="Arial" charset="0"/>
              <a:cs typeface="Arial" charset="0"/>
            </a:endParaRPr>
          </a:p>
          <a:p>
            <a:pPr marL="269875" indent="-269875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1700" dirty="0">
                <a:solidFill>
                  <a:prstClr val="black"/>
                </a:solidFill>
                <a:latin typeface="Arial" charset="0"/>
                <a:cs typeface="Arial" charset="0"/>
              </a:rPr>
              <a:t>Одобрена Программа развития организации на 2017 – 2019 гг.</a:t>
            </a:r>
          </a:p>
          <a:p>
            <a:pPr marL="269875" indent="-269875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1700" dirty="0">
                <a:solidFill>
                  <a:prstClr val="black"/>
                </a:solidFill>
                <a:latin typeface="Arial" charset="0"/>
                <a:cs typeface="Arial" charset="0"/>
              </a:rPr>
              <a:t>Получены Свидетельства о признании системы менеджмента качества (СМК 17025) ВНИИР, УНИИМ, СНИИМ. Кроме того УНИИМ получил Свидетельство ИСО </a:t>
            </a:r>
            <a:r>
              <a:rPr lang="en-US" sz="1700" dirty="0">
                <a:solidFill>
                  <a:prstClr val="black"/>
                </a:solidFill>
                <a:latin typeface="Arial" charset="0"/>
                <a:cs typeface="Arial" charset="0"/>
              </a:rPr>
              <a:t>G 34</a:t>
            </a:r>
            <a:endParaRPr lang="ru-RU" sz="1700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269875" indent="-269875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1700" dirty="0">
                <a:solidFill>
                  <a:prstClr val="black"/>
                </a:solidFill>
                <a:latin typeface="Arial" charset="0"/>
                <a:cs typeface="Arial" charset="0"/>
              </a:rPr>
              <a:t>Одобрен Меморандум о взаимопонимании между КООМЕТ и </a:t>
            </a:r>
            <a:r>
              <a:rPr lang="en-US" sz="1700" dirty="0">
                <a:solidFill>
                  <a:prstClr val="black"/>
                </a:solidFill>
                <a:latin typeface="Arial" charset="0"/>
                <a:cs typeface="Arial" charset="0"/>
              </a:rPr>
              <a:t>EURAMET</a:t>
            </a:r>
          </a:p>
          <a:p>
            <a:pPr marL="269875" indent="-269875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1700" dirty="0">
                <a:solidFill>
                  <a:prstClr val="black"/>
                </a:solidFill>
                <a:latin typeface="Arial" charset="0"/>
                <a:cs typeface="Arial" charset="0"/>
              </a:rPr>
              <a:t>Принято решение о проведении </a:t>
            </a:r>
            <a:r>
              <a:rPr lang="en-US" sz="1700" dirty="0">
                <a:solidFill>
                  <a:prstClr val="black"/>
                </a:solidFill>
                <a:latin typeface="Arial" charset="0"/>
                <a:cs typeface="Arial" charset="0"/>
              </a:rPr>
              <a:t>VIII</a:t>
            </a:r>
            <a:r>
              <a:rPr lang="ru-RU" sz="1700" dirty="0">
                <a:solidFill>
                  <a:prstClr val="black"/>
                </a:solidFill>
                <a:latin typeface="Arial" charset="0"/>
                <a:cs typeface="Arial" charset="0"/>
              </a:rPr>
              <a:t> Международного конкурса «Лучший молодой метролог КООМЕТ – 2019» в России</a:t>
            </a:r>
            <a:endParaRPr lang="en-US" sz="17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866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Внедрение документов ЕЭК </a:t>
            </a:r>
            <a:endParaRPr lang="ru-RU" sz="1800" b="1" smtClean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pic>
        <p:nvPicPr>
          <p:cNvPr id="54275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27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59C3E0F2-362F-428F-9E87-0E8444E232AC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4280" name="Прямоугольник 26"/>
          <p:cNvSpPr>
            <a:spLocks noChangeArrowheads="1"/>
          </p:cNvSpPr>
          <p:nvPr/>
        </p:nvSpPr>
        <p:spPr bwMode="auto">
          <a:xfrm>
            <a:off x="723900" y="1346200"/>
            <a:ext cx="7710488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457200" fontAlgn="base">
              <a:spcBef>
                <a:spcPts val="1200"/>
              </a:spcBef>
              <a:spcAft>
                <a:spcPct val="0"/>
              </a:spcAft>
              <a:buClr>
                <a:srgbClr val="0070C0"/>
              </a:buClr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 1.	Правила взаимного признания результатов работ по обеспечению единства измерений (Решение Совета ЕЭК от 18.10.2016 № 145)</a:t>
            </a:r>
          </a:p>
          <a:p>
            <a:pPr algn="just" defTabSz="457200" fontAlgn="base">
              <a:spcBef>
                <a:spcPts val="1200"/>
              </a:spcBef>
              <a:spcAft>
                <a:spcPct val="0"/>
              </a:spcAft>
              <a:buClr>
                <a:srgbClr val="0070C0"/>
              </a:buClr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 2.	Порядок проведения метрологической экспертизы проекта технического регламента Союза, … проектов перечней стандартов, … необходимые для применения и исполнения требований технического регламента Союза и осуществления оценки соответствия объектов технического регулирования (Решение Коллегии ЕЭК от 24.01.2017 № 10)</a:t>
            </a:r>
          </a:p>
          <a:p>
            <a:pPr algn="just" defTabSz="457200" fontAlgn="base">
              <a:spcBef>
                <a:spcPts val="1200"/>
              </a:spcBef>
              <a:spcAft>
                <a:spcPct val="0"/>
              </a:spcAft>
              <a:buClr>
                <a:srgbClr val="0070C0"/>
              </a:buClr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 3.	Порядок аттестации методики (метода) измерений, принимаемой в качестве референтной методики (метода) измерений (решение Коллегии ЕЭК от 7.06.2016 № 68</a:t>
            </a:r>
          </a:p>
          <a:p>
            <a:pPr algn="just" defTabSz="457200" fontAlgn="base">
              <a:spcBef>
                <a:spcPts val="1200"/>
              </a:spcBef>
              <a:spcAft>
                <a:spcPct val="0"/>
              </a:spcAft>
              <a:buClr>
                <a:srgbClr val="0070C0"/>
              </a:buClr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 4.	Порядок организации проведения межлабораторных сравнительных испытаний (межлабораторных сличений) (Решение Коллегии ЕЭК от 26.01.2016 № 12)</a:t>
            </a:r>
          </a:p>
        </p:txBody>
      </p:sp>
    </p:spTree>
    <p:extLst>
      <p:ext uri="{BB962C8B-B14F-4D97-AF65-F5344CB8AC3E}">
        <p14:creationId xmlns:p14="http://schemas.microsoft.com/office/powerpoint/2010/main" val="2421464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Участие в разработке проектов НПА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Итоги 2017 года</a:t>
            </a:r>
          </a:p>
        </p:txBody>
      </p:sp>
      <p:pic>
        <p:nvPicPr>
          <p:cNvPr id="73732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06500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35013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3735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B1C0D37F-CF49-4085-A93A-CF496B1FCB75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3739" name="Прямоугольник 30"/>
          <p:cNvSpPr>
            <a:spLocks noChangeArrowheads="1"/>
          </p:cNvSpPr>
          <p:nvPr/>
        </p:nvSpPr>
        <p:spPr bwMode="auto">
          <a:xfrm>
            <a:off x="779463" y="1657212"/>
            <a:ext cx="43449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Постановления Правительства Российской Федерации</a:t>
            </a:r>
          </a:p>
        </p:txBody>
      </p:sp>
      <p:grpSp>
        <p:nvGrpSpPr>
          <p:cNvPr id="73742" name="Group 30"/>
          <p:cNvGrpSpPr>
            <a:grpSpLocks/>
          </p:cNvGrpSpPr>
          <p:nvPr/>
        </p:nvGrpSpPr>
        <p:grpSpPr bwMode="auto">
          <a:xfrm>
            <a:off x="5124450" y="1646238"/>
            <a:ext cx="987425" cy="792163"/>
            <a:chOff x="2245" y="917"/>
            <a:chExt cx="622" cy="499"/>
          </a:xfrm>
        </p:grpSpPr>
        <p:sp>
          <p:nvSpPr>
            <p:cNvPr id="73743" name="Oval 54"/>
            <p:cNvSpPr>
              <a:spLocks noChangeArrowheads="1"/>
            </p:cNvSpPr>
            <p:nvPr/>
          </p:nvSpPr>
          <p:spPr bwMode="auto">
            <a:xfrm>
              <a:off x="2315" y="917"/>
              <a:ext cx="499" cy="499"/>
            </a:xfrm>
            <a:prstGeom prst="ellipse">
              <a:avLst/>
            </a:prstGeom>
            <a:solidFill>
              <a:srgbClr val="F15A2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73744" name="Text Box 55"/>
            <p:cNvSpPr txBox="1">
              <a:spLocks noChangeArrowheads="1"/>
            </p:cNvSpPr>
            <p:nvPr/>
          </p:nvSpPr>
          <p:spPr bwMode="auto">
            <a:xfrm>
              <a:off x="2245" y="992"/>
              <a:ext cx="622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3100" dirty="0">
                  <a:solidFill>
                    <a:prstClr val="white"/>
                  </a:solidFill>
                  <a:latin typeface="Arial" charset="0"/>
                  <a:cs typeface="Arial" charset="0"/>
                </a:rPr>
                <a:t>3</a:t>
              </a:r>
              <a:endParaRPr lang="ru-RU" sz="2600" dirty="0">
                <a:solidFill>
                  <a:prstClr val="white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73745" name="Прямоугольник 30"/>
          <p:cNvSpPr>
            <a:spLocks noChangeArrowheads="1"/>
          </p:cNvSpPr>
          <p:nvPr/>
        </p:nvSpPr>
        <p:spPr bwMode="auto">
          <a:xfrm>
            <a:off x="779463" y="3232081"/>
            <a:ext cx="39925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Распоряжения Правительства Российской Федерации</a:t>
            </a:r>
          </a:p>
        </p:txBody>
      </p:sp>
      <p:grpSp>
        <p:nvGrpSpPr>
          <p:cNvPr id="73746" name="Group 50"/>
          <p:cNvGrpSpPr>
            <a:grpSpLocks/>
          </p:cNvGrpSpPr>
          <p:nvPr/>
        </p:nvGrpSpPr>
        <p:grpSpPr bwMode="auto">
          <a:xfrm>
            <a:off x="5103812" y="3148013"/>
            <a:ext cx="987425" cy="792162"/>
            <a:chOff x="4826" y="952"/>
            <a:chExt cx="622" cy="499"/>
          </a:xfrm>
        </p:grpSpPr>
        <p:sp>
          <p:nvSpPr>
            <p:cNvPr id="73748" name="Oval 54"/>
            <p:cNvSpPr>
              <a:spLocks noChangeArrowheads="1"/>
            </p:cNvSpPr>
            <p:nvPr/>
          </p:nvSpPr>
          <p:spPr bwMode="auto">
            <a:xfrm>
              <a:off x="4896" y="952"/>
              <a:ext cx="499" cy="499"/>
            </a:xfrm>
            <a:prstGeom prst="ellipse">
              <a:avLst/>
            </a:prstGeom>
            <a:solidFill>
              <a:srgbClr val="00ACB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73749" name="Text Box 55"/>
            <p:cNvSpPr txBox="1">
              <a:spLocks noChangeArrowheads="1"/>
            </p:cNvSpPr>
            <p:nvPr/>
          </p:nvSpPr>
          <p:spPr bwMode="auto">
            <a:xfrm>
              <a:off x="4826" y="1027"/>
              <a:ext cx="622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3100" dirty="0">
                  <a:solidFill>
                    <a:prstClr val="white"/>
                  </a:solidFill>
                  <a:latin typeface="Arial" charset="0"/>
                  <a:cs typeface="Arial" charset="0"/>
                </a:rPr>
                <a:t>2</a:t>
              </a:r>
              <a:endParaRPr lang="ru-RU" sz="2600" dirty="0">
                <a:solidFill>
                  <a:prstClr val="white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73750" name="Прямоугольник 30"/>
          <p:cNvSpPr>
            <a:spLocks noChangeArrowheads="1"/>
          </p:cNvSpPr>
          <p:nvPr/>
        </p:nvSpPr>
        <p:spPr bwMode="auto">
          <a:xfrm>
            <a:off x="779462" y="4630738"/>
            <a:ext cx="38179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Приказы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err="1">
                <a:solidFill>
                  <a:prstClr val="black"/>
                </a:solidFill>
                <a:latin typeface="Arial" charset="0"/>
                <a:cs typeface="Arial" charset="0"/>
              </a:rPr>
              <a:t>Минпромторга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 России</a:t>
            </a:r>
          </a:p>
        </p:txBody>
      </p:sp>
      <p:grpSp>
        <p:nvGrpSpPr>
          <p:cNvPr id="73751" name="Group 51"/>
          <p:cNvGrpSpPr>
            <a:grpSpLocks/>
          </p:cNvGrpSpPr>
          <p:nvPr/>
        </p:nvGrpSpPr>
        <p:grpSpPr bwMode="auto">
          <a:xfrm>
            <a:off x="5070479" y="4648200"/>
            <a:ext cx="987426" cy="792162"/>
            <a:chOff x="2213" y="1479"/>
            <a:chExt cx="622" cy="499"/>
          </a:xfrm>
        </p:grpSpPr>
        <p:sp>
          <p:nvSpPr>
            <p:cNvPr id="73753" name="Oval 54"/>
            <p:cNvSpPr>
              <a:spLocks noChangeArrowheads="1"/>
            </p:cNvSpPr>
            <p:nvPr/>
          </p:nvSpPr>
          <p:spPr bwMode="auto">
            <a:xfrm>
              <a:off x="2283" y="1479"/>
              <a:ext cx="499" cy="499"/>
            </a:xfrm>
            <a:prstGeom prst="ellipse">
              <a:avLst/>
            </a:prstGeom>
            <a:solidFill>
              <a:srgbClr val="929B3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73754" name="Text Box 55"/>
            <p:cNvSpPr txBox="1">
              <a:spLocks noChangeArrowheads="1"/>
            </p:cNvSpPr>
            <p:nvPr/>
          </p:nvSpPr>
          <p:spPr bwMode="auto">
            <a:xfrm>
              <a:off x="2213" y="1554"/>
              <a:ext cx="622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3100" dirty="0">
                  <a:solidFill>
                    <a:prstClr val="white"/>
                  </a:solidFill>
                  <a:latin typeface="Arial" charset="0"/>
                  <a:cs typeface="Arial" charset="0"/>
                </a:rPr>
                <a:t>4</a:t>
              </a:r>
            </a:p>
          </p:txBody>
        </p:sp>
      </p:grpSp>
      <p:sp>
        <p:nvSpPr>
          <p:cNvPr id="27" name="Line 62"/>
          <p:cNvSpPr>
            <a:spLocks noChangeShapeType="1"/>
          </p:cNvSpPr>
          <p:nvPr/>
        </p:nvSpPr>
        <p:spPr bwMode="auto">
          <a:xfrm>
            <a:off x="731838" y="2557463"/>
            <a:ext cx="7635875" cy="0"/>
          </a:xfrm>
          <a:prstGeom prst="line">
            <a:avLst/>
          </a:prstGeom>
          <a:noFill/>
          <a:ln w="3175">
            <a:solidFill>
              <a:srgbClr val="969696"/>
            </a:solidFill>
            <a:round/>
            <a:headEnd/>
            <a:tailEnd/>
          </a:ln>
          <a:effectLst/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8" name="Line 62"/>
          <p:cNvSpPr>
            <a:spLocks noChangeShapeType="1"/>
          </p:cNvSpPr>
          <p:nvPr/>
        </p:nvSpPr>
        <p:spPr bwMode="auto">
          <a:xfrm>
            <a:off x="751795" y="4379006"/>
            <a:ext cx="7635875" cy="0"/>
          </a:xfrm>
          <a:prstGeom prst="line">
            <a:avLst/>
          </a:prstGeom>
          <a:noFill/>
          <a:ln w="3175">
            <a:solidFill>
              <a:srgbClr val="969696"/>
            </a:solidFill>
            <a:round/>
            <a:headEnd/>
            <a:tailEnd/>
          </a:ln>
          <a:effectLst/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653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just" eaLnBrk="1" hangingPunct="1"/>
            <a:r>
              <a:rPr lang="ru-RU" sz="2400" b="1" smtClean="0">
                <a:latin typeface="Arial" charset="0"/>
                <a:cs typeface="Arial" charset="0"/>
              </a:rPr>
              <a:t>Задачи в области ОЕИ на 2018 год</a:t>
            </a:r>
          </a:p>
        </p:txBody>
      </p:sp>
      <p:pic>
        <p:nvPicPr>
          <p:cNvPr id="63491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494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7A9DFE14-DC0F-4200-848D-CE25595EC7D7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3496" name="Прямоугольник 24"/>
          <p:cNvSpPr>
            <a:spLocks noChangeArrowheads="1"/>
          </p:cNvSpPr>
          <p:nvPr/>
        </p:nvSpPr>
        <p:spPr bwMode="auto">
          <a:xfrm>
            <a:off x="636588" y="1304925"/>
            <a:ext cx="8258175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Реализация 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Плана мероприятий по реализации Стратегии обеспечения единства измерений в Российской Федерации до 2025 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года</a:t>
            </a:r>
          </a:p>
          <a:p>
            <a:pPr marL="342900" indent="-342900"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Федеральный 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закон от 26 июня 2008 г. № 102-ФЗ «Об обеспечении единства 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измерений»</a:t>
            </a:r>
          </a:p>
          <a:p>
            <a:pPr marL="342900" indent="-342900"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Создание 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специализированного центра мониторинга состояния системы обеспечения единства измерений, прогнозирования измерительных потребностей экономики и общества, а также оценки влияния уровня развития метрологии на качество жизни и экономику страны в 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целом</a:t>
            </a:r>
          </a:p>
          <a:p>
            <a:pPr marL="342900" indent="-342900"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Проведение 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работ по разработке (пересмотру) государственных поверочных 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схем</a:t>
            </a:r>
          </a:p>
          <a:p>
            <a:pPr marL="342900" indent="-342900"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Выполнение 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работ в 2018 году в рамках ФЦП ГЛОНАСС </a:t>
            </a:r>
            <a:endParaRPr lang="ru-RU" sz="2000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342900" indent="-342900"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Выполнение 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в 2018 году программы НИР и ОКР в области обеспечения </a:t>
            </a:r>
            <a:r>
              <a:rPr lang="ru-RU" sz="20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единства измерений.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267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5" descr="Spasib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Title 1"/>
          <p:cNvSpPr txBox="1">
            <a:spLocks/>
          </p:cNvSpPr>
          <p:nvPr/>
        </p:nvSpPr>
        <p:spPr bwMode="auto">
          <a:xfrm>
            <a:off x="5716588" y="3038475"/>
            <a:ext cx="2619375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071BC"/>
                </a:solidFill>
                <a:latin typeface="Arial" charset="0"/>
                <a:cs typeface="Arial" charset="0"/>
              </a:rPr>
              <a:t>СПАСИБО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071BC"/>
                </a:solidFill>
                <a:latin typeface="Arial" charset="0"/>
                <a:cs typeface="Arial" charset="0"/>
              </a:rPr>
              <a:t>ЗА ВНИМАНИЕ!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4516" name="Picture 16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Straight Connector 17"/>
          <p:cNvCxnSpPr/>
          <p:nvPr/>
        </p:nvCxnSpPr>
        <p:spPr>
          <a:xfrm>
            <a:off x="3556000" y="1277938"/>
            <a:ext cx="48672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1309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Участие в разработке проектов НПА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Итоги 2017 года</a:t>
            </a:r>
          </a:p>
        </p:txBody>
      </p:sp>
      <p:pic>
        <p:nvPicPr>
          <p:cNvPr id="67588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06500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35013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591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04C39EF3-2763-4B0F-A31C-9009DC3B21F5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7593" name="Прямоугольник 28"/>
          <p:cNvSpPr>
            <a:spLocks noChangeArrowheads="1"/>
          </p:cNvSpPr>
          <p:nvPr/>
        </p:nvSpPr>
        <p:spPr bwMode="auto">
          <a:xfrm>
            <a:off x="638175" y="1249363"/>
            <a:ext cx="6515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0070C0"/>
                </a:solidFill>
                <a:latin typeface="Arial" charset="0"/>
                <a:cs typeface="Arial" charset="0"/>
              </a:rPr>
              <a:t>Постановления/распоряжения Правительства РФ</a:t>
            </a:r>
            <a:endParaRPr lang="ru-RU" sz="20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7594" name="Прямоугольник 5"/>
          <p:cNvSpPr>
            <a:spLocks noChangeArrowheads="1"/>
          </p:cNvSpPr>
          <p:nvPr/>
        </p:nvSpPr>
        <p:spPr bwMode="auto">
          <a:xfrm>
            <a:off x="542925" y="1677988"/>
            <a:ext cx="8181975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algn="just" defTabSz="457200" fontAlgn="base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SzPct val="135000"/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Постановление Правительства РФ от 21 февраля 2017 г. N 219 «О внесении изменений в перечень средств измерений, поверка которых осуществляется только аккредитованными в установленном порядке в области обеспечения единства измерений государственными региональными центрами метрологии»</a:t>
            </a:r>
          </a:p>
          <a:p>
            <a:pPr marL="355600" indent="-355600" algn="just" defTabSz="457200" fontAlgn="base">
              <a:spcBef>
                <a:spcPct val="20000"/>
              </a:spcBef>
              <a:spcAft>
                <a:spcPct val="0"/>
              </a:spcAft>
              <a:buClr>
                <a:srgbClr val="929B3C"/>
              </a:buClr>
              <a:buSzPct val="135000"/>
              <a:buFont typeface="Wingdings" pitchFamily="2" charset="2"/>
              <a:buNone/>
            </a:pPr>
            <a:r>
              <a:rPr lang="ru-RU" sz="1400">
                <a:solidFill>
                  <a:srgbClr val="00AEEF"/>
                </a:solidFill>
                <a:latin typeface="Arial" charset="0"/>
                <a:cs typeface="Arial" charset="0"/>
              </a:rPr>
              <a:t>       </a:t>
            </a:r>
            <a:r>
              <a:rPr lang="ru-RU" sz="1400">
                <a:solidFill>
                  <a:srgbClr val="4F81BD"/>
                </a:solidFill>
                <a:latin typeface="Arial" charset="0"/>
                <a:cs typeface="Arial" charset="0"/>
              </a:rPr>
              <a:t>Введены уточнения в пункты, определяющие средства измерений, применяемые при осуществлении федерального государственного пробирного надзора (в связи с изменением наименования надзора) и государственного надзора при ввозе/вывозе драгоценных камней и сырьевых товаров (исключив распространение на государства-члены ЕАЭС)</a:t>
            </a:r>
          </a:p>
          <a:p>
            <a:pPr marL="355600" indent="-355600" algn="just" defTabSz="457200" fontAlgn="base">
              <a:spcBef>
                <a:spcPct val="45000"/>
              </a:spcBef>
              <a:spcAft>
                <a:spcPct val="0"/>
              </a:spcAft>
              <a:buClr>
                <a:srgbClr val="00B050"/>
              </a:buClr>
              <a:buSzPct val="135000"/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Постановление Правительства РФ от 12 октября 2017 г. N 1238 «О внесении изменения в перечень средств измерений, поверка которых осуществляется только аккредитованными в установленном порядке в области обеспечения единства измерений государственными региональными центрами метрологии»</a:t>
            </a:r>
          </a:p>
          <a:p>
            <a:pPr marL="355600" indent="-355600" algn="just" defTabSz="457200" fontAlgn="base">
              <a:spcBef>
                <a:spcPct val="20000"/>
              </a:spcBef>
              <a:spcAft>
                <a:spcPct val="0"/>
              </a:spcAft>
              <a:buClr>
                <a:srgbClr val="929B3C"/>
              </a:buClr>
              <a:buSzPct val="135000"/>
              <a:buFont typeface="Wingdings" pitchFamily="2" charset="2"/>
              <a:buNone/>
            </a:pPr>
            <a:r>
              <a:rPr lang="ru-RU" sz="1400">
                <a:solidFill>
                  <a:srgbClr val="4F81BD"/>
                </a:solidFill>
                <a:latin typeface="Arial" charset="0"/>
                <a:cs typeface="Arial" charset="0"/>
              </a:rPr>
              <a:t>       Включены средства измерений, применяемые при выполнении работ по опробированию, анализу и клеймению ювелирных и других изделий из драгоценных металлов</a:t>
            </a:r>
          </a:p>
        </p:txBody>
      </p:sp>
    </p:spTree>
    <p:extLst>
      <p:ext uri="{BB962C8B-B14F-4D97-AF65-F5344CB8AC3E}">
        <p14:creationId xmlns:p14="http://schemas.microsoft.com/office/powerpoint/2010/main" val="3403439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Участие в разработке проектов НПА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Итоги 2017 года</a:t>
            </a:r>
          </a:p>
        </p:txBody>
      </p:sp>
      <p:pic>
        <p:nvPicPr>
          <p:cNvPr id="68612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06500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35013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615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AA7FE60D-6BE8-4A8B-8EC2-76DC152C31EF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8617" name="Прямоугольник 28"/>
          <p:cNvSpPr>
            <a:spLocks noChangeArrowheads="1"/>
          </p:cNvSpPr>
          <p:nvPr/>
        </p:nvSpPr>
        <p:spPr bwMode="auto">
          <a:xfrm>
            <a:off x="638175" y="1249363"/>
            <a:ext cx="8505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0070C0"/>
                </a:solidFill>
                <a:latin typeface="Arial" charset="0"/>
                <a:cs typeface="Arial" charset="0"/>
              </a:rPr>
              <a:t>Постановления/распоряжения Правительства РФ </a:t>
            </a:r>
            <a:r>
              <a:rPr lang="ru-RU" sz="2000">
                <a:solidFill>
                  <a:srgbClr val="0070C0"/>
                </a:solidFill>
                <a:latin typeface="Arial" charset="0"/>
                <a:cs typeface="Arial" charset="0"/>
              </a:rPr>
              <a:t>(продолжение)</a:t>
            </a:r>
            <a:endParaRPr lang="ru-RU" sz="20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8618" name="Прямоугольник 5"/>
          <p:cNvSpPr>
            <a:spLocks noChangeArrowheads="1"/>
          </p:cNvSpPr>
          <p:nvPr/>
        </p:nvSpPr>
        <p:spPr bwMode="auto">
          <a:xfrm>
            <a:off x="542925" y="1630363"/>
            <a:ext cx="81819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algn="just" defTabSz="457200" fontAlgn="base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SzPct val="135000"/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Проект постановления Правительства РФ «О внесении изменений в постановление Правительства Российской Федерации от 23 сентября 2010 г. № 734 «Об эталонах единиц величин, используемых в сфере государственного регулирования обеспечения единства измерений»</a:t>
            </a:r>
          </a:p>
          <a:p>
            <a:pPr marL="355600" indent="-355600" algn="just" defTabSz="457200" fontAlgn="base">
              <a:spcBef>
                <a:spcPct val="20000"/>
              </a:spcBef>
              <a:spcAft>
                <a:spcPct val="0"/>
              </a:spcAft>
              <a:buClr>
                <a:srgbClr val="929B3C"/>
              </a:buClr>
              <a:buSzPct val="135000"/>
              <a:buFont typeface="Wingdings" pitchFamily="2" charset="2"/>
              <a:buNone/>
            </a:pPr>
            <a:r>
              <a:rPr lang="ru-RU" sz="1400">
                <a:solidFill>
                  <a:srgbClr val="00AEEF"/>
                </a:solidFill>
                <a:latin typeface="Arial" charset="0"/>
                <a:cs typeface="Arial" charset="0"/>
              </a:rPr>
              <a:t>       </a:t>
            </a:r>
            <a:r>
              <a:rPr lang="ru-RU" sz="1400">
                <a:solidFill>
                  <a:srgbClr val="4F81BD"/>
                </a:solidFill>
                <a:latin typeface="Arial" charset="0"/>
                <a:cs typeface="Arial" charset="0"/>
              </a:rPr>
              <a:t>Вносимые изменения направлены на упрощение процедур, исключение процедур и документооборота, не влияющих на обеспечение единства измерений (для СИ и СО, прошедших процедуру утверждения типа), на повышения доверия к результатам оценки соответствия эталонов (проведение аттестации только ГНМИ и ГРЦМ), на повышение гибкости механизма регулирования (перенос полномочий по установлению отдельных вопросов регулирования с Правительства РФ на Минпромторг России)</a:t>
            </a:r>
          </a:p>
          <a:p>
            <a:pPr marL="355600" indent="-355600" algn="just" defTabSz="457200" fontAlgn="base">
              <a:spcBef>
                <a:spcPct val="45000"/>
              </a:spcBef>
              <a:spcAft>
                <a:spcPct val="0"/>
              </a:spcAft>
              <a:buClr>
                <a:srgbClr val="00B050"/>
              </a:buClr>
              <a:buSzPct val="135000"/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Распоряжение Правительства РФ от 19.04.2017 № 737-р «Об утверждении Стратегии обеспечения единства измерений в Российской Федерации до 2025 года»</a:t>
            </a:r>
          </a:p>
          <a:p>
            <a:pPr marL="355600" indent="-355600" algn="just" defTabSz="457200" fontAlgn="base">
              <a:spcBef>
                <a:spcPct val="45000"/>
              </a:spcBef>
              <a:spcAft>
                <a:spcPct val="0"/>
              </a:spcAft>
              <a:buClr>
                <a:srgbClr val="00B050"/>
              </a:buClr>
              <a:buSzPct val="135000"/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Распоряжение Правительства РФ от 09.11.2017 № 2478-р «Об утверждении плана мероприятий по реализации Стратегии обеспечения единства измерений Российской Федерации до 2025 года»</a:t>
            </a:r>
          </a:p>
        </p:txBody>
      </p:sp>
    </p:spTree>
    <p:extLst>
      <p:ext uri="{BB962C8B-B14F-4D97-AF65-F5344CB8AC3E}">
        <p14:creationId xmlns:p14="http://schemas.microsoft.com/office/powerpoint/2010/main" val="3702397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Участие в разработке проектов НПА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Итоги 2017 года</a:t>
            </a:r>
          </a:p>
        </p:txBody>
      </p:sp>
      <p:pic>
        <p:nvPicPr>
          <p:cNvPr id="69636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06500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35013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639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2BD530FE-186D-46C3-BCE7-6E493FF0BE0B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9641" name="Прямоугольник 14"/>
          <p:cNvSpPr>
            <a:spLocks noChangeArrowheads="1"/>
          </p:cNvSpPr>
          <p:nvPr/>
        </p:nvSpPr>
        <p:spPr bwMode="auto">
          <a:xfrm>
            <a:off x="638175" y="1244600"/>
            <a:ext cx="6759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0070C0"/>
                </a:solidFill>
                <a:latin typeface="Arial" charset="0"/>
                <a:cs typeface="Arial" charset="0"/>
              </a:rPr>
              <a:t>Приказы (проекты приказов) Минпромторга России</a:t>
            </a:r>
            <a:endParaRPr lang="ru-RU" sz="20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9642" name="Прямоугольник 5"/>
          <p:cNvSpPr>
            <a:spLocks noChangeArrowheads="1"/>
          </p:cNvSpPr>
          <p:nvPr/>
        </p:nvSpPr>
        <p:spPr bwMode="auto">
          <a:xfrm>
            <a:off x="549275" y="1636713"/>
            <a:ext cx="8181975" cy="468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algn="just" defTabSz="457200" fontAlgn="base">
              <a:spcBef>
                <a:spcPct val="20000"/>
              </a:spcBef>
              <a:spcAft>
                <a:spcPct val="0"/>
              </a:spcAft>
              <a:buClr>
                <a:srgbClr val="00CC99"/>
              </a:buClr>
              <a:buSzPct val="130000"/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Проект приказа Минпромторга России «О внесении изменений в приказ Министерства промышленности и торговли Российской Федерации от 2 июля 2015 г. № 1815 «Об утверждении Порядка проведения поверки средств измерений, требования к знаку поверки и содержанию свидетельства о поверке»</a:t>
            </a:r>
          </a:p>
          <a:p>
            <a:pPr marL="355600" indent="-355600" algn="just" defTabSz="457200" fontAlgn="base">
              <a:spcBef>
                <a:spcPct val="20000"/>
              </a:spcBef>
              <a:spcAft>
                <a:spcPct val="0"/>
              </a:spcAft>
              <a:buClr>
                <a:srgbClr val="929B3C"/>
              </a:buClr>
              <a:buSzPct val="135000"/>
              <a:buFont typeface="Wingdings" pitchFamily="2" charset="2"/>
              <a:buNone/>
            </a:pPr>
            <a:r>
              <a:rPr lang="ru-RU" sz="1400">
                <a:solidFill>
                  <a:srgbClr val="00AEEF"/>
                </a:solidFill>
                <a:latin typeface="Arial" charset="0"/>
                <a:cs typeface="Arial" charset="0"/>
              </a:rPr>
              <a:t>       </a:t>
            </a:r>
            <a:r>
              <a:rPr lang="ru-RU" sz="1400">
                <a:solidFill>
                  <a:srgbClr val="4F81BD"/>
                </a:solidFill>
                <a:latin typeface="Arial" charset="0"/>
                <a:cs typeface="Arial" charset="0"/>
              </a:rPr>
              <a:t>Предлагаемые изменения направлены на устранение неточностей и опечаток в приказе; дополнение требований в части возможности поверки СИ, прошедших метрологическую аттестацию по ГОСТ 8.326; конкретизацию требований по передаче сведений в ФИФ и сроков их передачи; уточнение организации сокращенной поверки; уточнения по оформлению свидетельств о поверке; внесение изменений по выдаче дубликатов свидетельств о поверке; отдельные уточнения требований к знаку поверки</a:t>
            </a:r>
          </a:p>
          <a:p>
            <a:pPr marL="355600" indent="-355600" algn="just" defTabSz="457200" fontAlgn="base">
              <a:spcBef>
                <a:spcPct val="45000"/>
              </a:spcBef>
              <a:spcAft>
                <a:spcPct val="0"/>
              </a:spcAft>
              <a:buClr>
                <a:srgbClr val="00B050"/>
              </a:buClr>
              <a:buSzPct val="135000"/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Проект приказа Минпромторга России «О внесении изменений в Порядок проведения испытаний стандартных образцов или средств измерений, утвержденный приказом Минпромторга России от 30 ноября 2009 г. N 1081»</a:t>
            </a:r>
          </a:p>
          <a:p>
            <a:pPr marL="355600" indent="-355600" algn="just" defTabSz="457200" fontAlgn="base">
              <a:spcBef>
                <a:spcPct val="20000"/>
              </a:spcBef>
              <a:spcAft>
                <a:spcPct val="0"/>
              </a:spcAft>
              <a:buClr>
                <a:srgbClr val="929B3C"/>
              </a:buClr>
              <a:buSzPct val="135000"/>
              <a:buFont typeface="Wingdings" pitchFamily="2" charset="2"/>
              <a:buNone/>
            </a:pPr>
            <a:r>
              <a:rPr lang="ru-RU" sz="1400">
                <a:solidFill>
                  <a:srgbClr val="4F81BD"/>
                </a:solidFill>
                <a:latin typeface="Arial" charset="0"/>
                <a:cs typeface="Arial" charset="0"/>
              </a:rPr>
              <a:t>       Введены дополнительные требования по представлению на испытания копий уведомления о начале деятельности по производству СО и СИ и заключения о подтверждении соответствия СИ по отнесению к продукции отечественного 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2055615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Стратегия ОЕИ до 2025 года</a:t>
            </a:r>
          </a:p>
        </p:txBody>
      </p:sp>
      <p:pic>
        <p:nvPicPr>
          <p:cNvPr id="18435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43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7D8FF0FB-380B-4326-8B8C-84E5E63EB786}" type="slidenum">
              <a:rPr lang="ru-RU" sz="1400" smtClean="0">
                <a:solidFill>
                  <a:srgbClr val="000000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40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8440" name="Прямоугольник 24"/>
          <p:cNvSpPr>
            <a:spLocks noChangeArrowheads="1"/>
          </p:cNvSpPr>
          <p:nvPr/>
        </p:nvSpPr>
        <p:spPr bwMode="auto">
          <a:xfrm>
            <a:off x="742950" y="1789113"/>
            <a:ext cx="8161338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>
                <a:solidFill>
                  <a:srgbClr val="000000"/>
                </a:solidFill>
                <a:latin typeface="Arial" charset="0"/>
                <a:cs typeface="Arial" charset="0"/>
              </a:rPr>
              <a:t>Стратегия обеспечения единства измерений в Российской Федерации до 2025 года</a:t>
            </a:r>
            <a:r>
              <a:rPr lang="en-US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>
                <a:solidFill>
                  <a:srgbClr val="000000"/>
                </a:solidFill>
                <a:latin typeface="Arial" charset="0"/>
                <a:cs typeface="Arial" charset="0"/>
              </a:rPr>
              <a:t>утверждена Распоряжением Правительства Российской Федерации от 19.04.2017 г. № 737-р</a:t>
            </a:r>
          </a:p>
        </p:txBody>
      </p:sp>
      <p:sp>
        <p:nvSpPr>
          <p:cNvPr id="18441" name="Прямоугольник 25"/>
          <p:cNvSpPr>
            <a:spLocks noChangeArrowheads="1"/>
          </p:cNvSpPr>
          <p:nvPr/>
        </p:nvSpPr>
        <p:spPr bwMode="auto">
          <a:xfrm>
            <a:off x="701675" y="3287713"/>
            <a:ext cx="82026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algn="just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>
                <a:solidFill>
                  <a:srgbClr val="000000"/>
                </a:solidFill>
                <a:latin typeface="Arial" charset="0"/>
                <a:cs typeface="Arial" charset="0"/>
              </a:rPr>
              <a:t> План мероприятий по реализации Стратегии обеспечения единства измерений в Российской Федерации до 2025 года утвержден Распоряжением Правительства Российской Федерации от 09.11.2017 г. № 2478-р</a:t>
            </a:r>
            <a:endParaRPr lang="ru-RU">
              <a:solidFill>
                <a:srgbClr val="000090"/>
              </a:solidFill>
              <a:latin typeface="Arial" charset="0"/>
              <a:cs typeface="Arial" charset="0"/>
            </a:endParaRPr>
          </a:p>
        </p:txBody>
      </p:sp>
      <p:sp>
        <p:nvSpPr>
          <p:cNvPr id="18442" name="Прямоугольник 26"/>
          <p:cNvSpPr>
            <a:spLocks noChangeArrowheads="1"/>
          </p:cNvSpPr>
          <p:nvPr/>
        </p:nvSpPr>
        <p:spPr bwMode="auto">
          <a:xfrm>
            <a:off x="606425" y="2876550"/>
            <a:ext cx="2617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070C0"/>
                </a:solidFill>
                <a:latin typeface="Arial" charset="0"/>
                <a:cs typeface="Arial" charset="0"/>
              </a:rPr>
              <a:t>Дорожная карта</a:t>
            </a:r>
            <a:endParaRPr lang="ru-RU" sz="240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sp>
        <p:nvSpPr>
          <p:cNvPr id="18443" name="Прямоугольник 27"/>
          <p:cNvSpPr>
            <a:spLocks noChangeArrowheads="1"/>
          </p:cNvSpPr>
          <p:nvPr/>
        </p:nvSpPr>
        <p:spPr bwMode="auto">
          <a:xfrm>
            <a:off x="741363" y="5018088"/>
            <a:ext cx="791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algn="just" defTabSz="45720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</a:pPr>
            <a:r>
              <a:rPr lang="ru-RU">
                <a:solidFill>
                  <a:srgbClr val="000000"/>
                </a:solidFill>
                <a:latin typeface="Arial" charset="0"/>
                <a:cs typeface="Arial" charset="0"/>
              </a:rPr>
              <a:t>Разрабатывается Программа работ по реализации Стратегии (окончание разработки – февраль 2018)</a:t>
            </a:r>
          </a:p>
        </p:txBody>
      </p:sp>
      <p:sp>
        <p:nvSpPr>
          <p:cNvPr id="18444" name="Прямоугольник 28"/>
          <p:cNvSpPr>
            <a:spLocks noChangeArrowheads="1"/>
          </p:cNvSpPr>
          <p:nvPr/>
        </p:nvSpPr>
        <p:spPr bwMode="auto">
          <a:xfrm>
            <a:off x="606425" y="1350963"/>
            <a:ext cx="2185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070C0"/>
                </a:solidFill>
                <a:latin typeface="Arial" charset="0"/>
                <a:cs typeface="Arial" charset="0"/>
              </a:rPr>
              <a:t>Утверждение</a:t>
            </a:r>
            <a:endParaRPr lang="ru-RU" sz="240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sp>
        <p:nvSpPr>
          <p:cNvPr id="18445" name="Прямоугольник 29"/>
          <p:cNvSpPr>
            <a:spLocks noChangeArrowheads="1"/>
          </p:cNvSpPr>
          <p:nvPr/>
        </p:nvSpPr>
        <p:spPr bwMode="auto">
          <a:xfrm>
            <a:off x="606425" y="4589463"/>
            <a:ext cx="1987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070C0"/>
                </a:solidFill>
                <a:latin typeface="Arial" charset="0"/>
                <a:cs typeface="Arial" charset="0"/>
              </a:rPr>
              <a:t>Реализация</a:t>
            </a:r>
            <a:endParaRPr lang="ru-RU" sz="240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725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Участие в разработке проектов НПА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Итоги 2017 года</a:t>
            </a:r>
          </a:p>
        </p:txBody>
      </p:sp>
      <p:pic>
        <p:nvPicPr>
          <p:cNvPr id="70660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06500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35013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663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564D47E3-1927-4FE0-A559-0884D2D5C39E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0665" name="Прямоугольник 14"/>
          <p:cNvSpPr>
            <a:spLocks noChangeArrowheads="1"/>
          </p:cNvSpPr>
          <p:nvPr/>
        </p:nvSpPr>
        <p:spPr bwMode="auto">
          <a:xfrm>
            <a:off x="495300" y="1244600"/>
            <a:ext cx="8588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0070C0"/>
                </a:solidFill>
                <a:latin typeface="Arial" charset="0"/>
                <a:cs typeface="Arial" charset="0"/>
              </a:rPr>
              <a:t>Приказы (проекты приказов) Минпромторга России </a:t>
            </a:r>
            <a:r>
              <a:rPr lang="ru-RU" sz="2000">
                <a:solidFill>
                  <a:srgbClr val="0070C0"/>
                </a:solidFill>
                <a:latin typeface="Arial" charset="0"/>
                <a:cs typeface="Arial" charset="0"/>
              </a:rPr>
              <a:t>(продолжение)</a:t>
            </a:r>
            <a:endParaRPr lang="ru-RU" sz="20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0666" name="Прямоугольник 5"/>
          <p:cNvSpPr>
            <a:spLocks noChangeArrowheads="1"/>
          </p:cNvSpPr>
          <p:nvPr/>
        </p:nvSpPr>
        <p:spPr bwMode="auto">
          <a:xfrm>
            <a:off x="549275" y="1655763"/>
            <a:ext cx="8181975" cy="449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algn="just" defTabSz="457200" fontAlgn="base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SzPct val="135000"/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Проект приказа Минпромторга России «О внесении изменений в Административный регламент по предоставлению Федеральным агентством по техническому регулированию и метрологии государственной услуги по утверждению типа стандартных образцов или типа средств измерений, утвержденный приказом Минпромторга России от 25 июня 2013 г. N 970»</a:t>
            </a:r>
          </a:p>
          <a:p>
            <a:pPr marL="355600" indent="-355600" algn="just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1400">
                <a:solidFill>
                  <a:srgbClr val="4F81BD"/>
                </a:solidFill>
                <a:latin typeface="Arial" charset="0"/>
                <a:cs typeface="Arial" charset="0"/>
              </a:rPr>
              <a:t>       В целях усиления борьбы с контрафактом и выделения отечественных производителей введены дополнительные требования по представлению в комплекте документов на утверждение типа копий уведомления о начале деятельности по производству СО и СИ и заключения о подтверждении соответствия СИ (в добровольном порядке, только для серийного производства) по отнесению к продукции отечественного производства</a:t>
            </a:r>
          </a:p>
          <a:p>
            <a:pPr marL="355600" indent="-355600" algn="just" defTabSz="457200" fontAlgn="base">
              <a:spcBef>
                <a:spcPct val="45000"/>
              </a:spcBef>
              <a:spcAft>
                <a:spcPct val="0"/>
              </a:spcAft>
              <a:buClr>
                <a:srgbClr val="00B050"/>
              </a:buClr>
              <a:buSzPct val="135000"/>
              <a:buFont typeface="Wingdings" pitchFamily="2" charset="2"/>
              <a:buChar char="ü"/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Проект приказа Минпромторга России «О внесении изменений в приказ Минпромторга России от 3 февраля 2015 г. N 164 «Об утверждении формы свидетельств об утверждении типа стандартных образцов или типа средств измерений»</a:t>
            </a:r>
          </a:p>
          <a:p>
            <a:pPr marL="355600" indent="-355600" algn="just" defTabSz="457200" fontAlgn="base">
              <a:spcBef>
                <a:spcPct val="20000"/>
              </a:spcBef>
              <a:spcAft>
                <a:spcPct val="0"/>
              </a:spcAft>
              <a:buClr>
                <a:srgbClr val="929B3C"/>
              </a:buClr>
              <a:buSzPct val="135000"/>
              <a:buFont typeface="Wingdings" pitchFamily="2" charset="2"/>
              <a:buNone/>
            </a:pPr>
            <a:r>
              <a:rPr lang="ru-RU" sz="1400">
                <a:solidFill>
                  <a:srgbClr val="4F81BD"/>
                </a:solidFill>
                <a:latin typeface="Arial" charset="0"/>
                <a:cs typeface="Arial" charset="0"/>
              </a:rPr>
              <a:t>       В формы свидетельств об утверждения типа включены идентификационные признаки для СИ, относящихся к продукции отечественного 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823476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Участие в разработке проектов НПА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Планы на 2018 год</a:t>
            </a:r>
          </a:p>
        </p:txBody>
      </p:sp>
      <p:pic>
        <p:nvPicPr>
          <p:cNvPr id="71684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687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E74EF753-804A-4238-A6F3-B30E67FD72CE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1689" name="Прямоугольник 4"/>
          <p:cNvSpPr>
            <a:spLocks noChangeArrowheads="1"/>
          </p:cNvSpPr>
          <p:nvPr/>
        </p:nvSpPr>
        <p:spPr bwMode="auto">
          <a:xfrm>
            <a:off x="446088" y="1358900"/>
            <a:ext cx="8253412" cy="5019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algn="just" defTabSz="457200" fontAlgn="base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SzPct val="135000"/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Проект федерального закона «О внесении изменений в Федеральный закон от 26.06.2008 № 102-ФЗ «Об обеспечении единства измерений»</a:t>
            </a:r>
          </a:p>
          <a:p>
            <a:pPr marL="355600" indent="-355600" algn="just" defTabSz="4572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1400" dirty="0">
                <a:solidFill>
                  <a:srgbClr val="4F81BD"/>
                </a:solidFill>
                <a:latin typeface="Arial" charset="0"/>
                <a:cs typeface="Arial" charset="0"/>
              </a:rPr>
              <a:t>       Изменения в части </a:t>
            </a:r>
            <a:r>
              <a:rPr lang="ru-RU" sz="1400" dirty="0" smtClean="0">
                <a:solidFill>
                  <a:srgbClr val="4F81BD"/>
                </a:solidFill>
                <a:latin typeface="Arial" charset="0"/>
                <a:cs typeface="Arial" charset="0"/>
              </a:rPr>
              <a:t>перехода </a:t>
            </a:r>
            <a:r>
              <a:rPr lang="ru-RU" sz="1400" dirty="0">
                <a:solidFill>
                  <a:srgbClr val="4F81BD"/>
                </a:solidFill>
                <a:latin typeface="Arial" charset="0"/>
                <a:cs typeface="Arial" charset="0"/>
              </a:rPr>
              <a:t>к электронной регистрации результатов утверждения типа и поверки как к основной форме, </a:t>
            </a:r>
            <a:r>
              <a:rPr lang="ru-RU" sz="1400" dirty="0" smtClean="0">
                <a:solidFill>
                  <a:srgbClr val="4F81BD"/>
                </a:solidFill>
                <a:latin typeface="Arial" charset="0"/>
                <a:cs typeface="Arial" charset="0"/>
              </a:rPr>
              <a:t>конкретизации сферы государственного регулирования (введение перечня СИ, подлежащих утверждению типа </a:t>
            </a:r>
            <a:r>
              <a:rPr lang="ru-RU" sz="1400" dirty="0">
                <a:solidFill>
                  <a:srgbClr val="4F81BD"/>
                </a:solidFill>
                <a:latin typeface="Arial" charset="0"/>
                <a:cs typeface="Arial" charset="0"/>
              </a:rPr>
              <a:t>и </a:t>
            </a:r>
            <a:r>
              <a:rPr lang="ru-RU" sz="1400" dirty="0" smtClean="0">
                <a:solidFill>
                  <a:srgbClr val="4F81BD"/>
                </a:solidFill>
                <a:latin typeface="Arial" charset="0"/>
                <a:cs typeface="Arial" charset="0"/>
              </a:rPr>
              <a:t>поверки, устанавливаемого Правительством РФ, уточнения в части ведения единого  перечня измерений), другие </a:t>
            </a:r>
            <a:r>
              <a:rPr lang="ru-RU" sz="1400" dirty="0">
                <a:solidFill>
                  <a:srgbClr val="4F81BD"/>
                </a:solidFill>
                <a:latin typeface="Arial" charset="0"/>
                <a:cs typeface="Arial" charset="0"/>
              </a:rPr>
              <a:t>уточнения и </a:t>
            </a:r>
            <a:r>
              <a:rPr lang="ru-RU" sz="1400" dirty="0" smtClean="0">
                <a:solidFill>
                  <a:srgbClr val="4F81BD"/>
                </a:solidFill>
                <a:latin typeface="Arial" charset="0"/>
                <a:cs typeface="Arial" charset="0"/>
              </a:rPr>
              <a:t>изменения по результатам практики </a:t>
            </a:r>
            <a:r>
              <a:rPr lang="ru-RU" sz="1400" smtClean="0">
                <a:solidFill>
                  <a:srgbClr val="4F81BD"/>
                </a:solidFill>
                <a:latin typeface="Arial" charset="0"/>
                <a:cs typeface="Arial" charset="0"/>
              </a:rPr>
              <a:t>применения закона</a:t>
            </a:r>
            <a:endParaRPr lang="ru-RU" sz="1400" dirty="0">
              <a:solidFill>
                <a:srgbClr val="4F81BD"/>
              </a:solidFill>
              <a:latin typeface="Arial" charset="0"/>
              <a:cs typeface="Arial" charset="0"/>
            </a:endParaRPr>
          </a:p>
          <a:p>
            <a:pPr marL="355600" indent="-355600" algn="just" defTabSz="457200" fontAlgn="base">
              <a:spcBef>
                <a:spcPct val="45000"/>
              </a:spcBef>
              <a:spcAft>
                <a:spcPct val="0"/>
              </a:spcAft>
              <a:buClr>
                <a:srgbClr val="00B050"/>
              </a:buClr>
              <a:buSzPct val="135000"/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Проект постановления «О внесении изменений в Положение об осуществлении федерального государственного метрологического надзора, утвержденное постановлением Правительства Российской Федерации от 6 апреля 2011 г. № 246»</a:t>
            </a:r>
          </a:p>
          <a:p>
            <a:pPr marL="355600" indent="-355600" algn="just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376092"/>
                </a:solidFill>
                <a:latin typeface="Arial" charset="0"/>
                <a:cs typeface="Arial" charset="0"/>
              </a:rPr>
              <a:t>     </a:t>
            </a:r>
            <a:r>
              <a:rPr lang="ru-RU" sz="1400" dirty="0">
                <a:solidFill>
                  <a:srgbClr val="4F81BD"/>
                </a:solidFill>
                <a:latin typeface="Arial" charset="0"/>
                <a:cs typeface="Arial" charset="0"/>
              </a:rPr>
              <a:t>Изменения в части внедрения риск-ориентированного подхода при осуществлении  надзора</a:t>
            </a:r>
          </a:p>
          <a:p>
            <a:pPr marL="355600" indent="-355600" algn="just" defTabSz="457200" fontAlgn="base">
              <a:spcBef>
                <a:spcPct val="45000"/>
              </a:spcBef>
              <a:spcAft>
                <a:spcPct val="0"/>
              </a:spcAft>
              <a:buClr>
                <a:srgbClr val="00B050"/>
              </a:buClr>
              <a:buSzPct val="135000"/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Проект постановления Правительства Российской Федерации «О внесении изменений в постановление Правительства Российской Федерации от 17 июля 2015 г. № 719 «О критериях отнесения промышленной продукции к промышленной продукции, не имеющей аналогов, произведенных в Российской Федерации»</a:t>
            </a:r>
          </a:p>
          <a:p>
            <a:pPr marL="355600" indent="-355600" algn="just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376092"/>
                </a:solidFill>
                <a:latin typeface="Arial" charset="0"/>
                <a:cs typeface="Arial" charset="0"/>
              </a:rPr>
              <a:t>     </a:t>
            </a:r>
            <a:r>
              <a:rPr lang="ru-RU" sz="1400" dirty="0">
                <a:solidFill>
                  <a:srgbClr val="376092"/>
                </a:solidFill>
                <a:latin typeface="Arial" charset="0"/>
                <a:cs typeface="Arial" charset="0"/>
              </a:rPr>
              <a:t>Уточнения применительно к средствам измерений</a:t>
            </a:r>
            <a:endParaRPr lang="ru-RU" sz="1400" dirty="0">
              <a:solidFill>
                <a:srgbClr val="4F81BD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308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Ключевые показатели в ОЕИ в 2017 году</a:t>
            </a:r>
          </a:p>
        </p:txBody>
      </p:sp>
      <p:pic>
        <p:nvPicPr>
          <p:cNvPr id="19459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62" name="Slide Number Placeholder 2"/>
          <p:cNvSpPr txBox="1">
            <a:spLocks noGrp="1"/>
          </p:cNvSpPr>
          <p:nvPr/>
        </p:nvSpPr>
        <p:spPr bwMode="auto">
          <a:xfrm>
            <a:off x="7645400" y="6356350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EAA29E7A-EAE1-4C48-A955-2E6CE6259460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464" name="Group 21"/>
          <p:cNvGrpSpPr>
            <a:grpSpLocks/>
          </p:cNvGrpSpPr>
          <p:nvPr/>
        </p:nvGrpSpPr>
        <p:grpSpPr bwMode="auto">
          <a:xfrm>
            <a:off x="584200" y="1362075"/>
            <a:ext cx="8051800" cy="4802188"/>
            <a:chOff x="368" y="858"/>
            <a:chExt cx="5072" cy="3025"/>
          </a:xfrm>
        </p:grpSpPr>
        <p:sp>
          <p:nvSpPr>
            <p:cNvPr id="19465" name="Rectangle 11"/>
            <p:cNvSpPr>
              <a:spLocks noChangeArrowheads="1"/>
            </p:cNvSpPr>
            <p:nvPr/>
          </p:nvSpPr>
          <p:spPr bwMode="auto">
            <a:xfrm>
              <a:off x="368" y="858"/>
              <a:ext cx="2532" cy="760"/>
            </a:xfrm>
            <a:prstGeom prst="rect">
              <a:avLst/>
            </a:prstGeom>
            <a:solidFill>
              <a:srgbClr val="00ACB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000">
                  <a:solidFill>
                    <a:prstClr val="white"/>
                  </a:solidFill>
                  <a:latin typeface="Arial" charset="0"/>
                  <a:cs typeface="Arial" charset="0"/>
                </a:rPr>
                <a:t>Эталонная база</a:t>
              </a:r>
            </a:p>
          </p:txBody>
        </p:sp>
        <p:sp>
          <p:nvSpPr>
            <p:cNvPr id="19466" name="Rectangle 13"/>
            <p:cNvSpPr>
              <a:spLocks noChangeArrowheads="1"/>
            </p:cNvSpPr>
            <p:nvPr/>
          </p:nvSpPr>
          <p:spPr bwMode="auto">
            <a:xfrm>
              <a:off x="368" y="2378"/>
              <a:ext cx="2532" cy="750"/>
            </a:xfrm>
            <a:prstGeom prst="rect">
              <a:avLst/>
            </a:prstGeom>
            <a:solidFill>
              <a:srgbClr val="00ACB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200">
                  <a:solidFill>
                    <a:prstClr val="black"/>
                  </a:solidFill>
                  <a:latin typeface="Arial" charset="0"/>
                  <a:cs typeface="Arial" charset="0"/>
                </a:rPr>
                <a:t> </a:t>
              </a:r>
              <a:r>
                <a:rPr lang="ru-RU" sz="4200">
                  <a:solidFill>
                    <a:prstClr val="white"/>
                  </a:solidFill>
                  <a:latin typeface="Arial" charset="0"/>
                  <a:cs typeface="Arial" charset="0"/>
                </a:rPr>
                <a:t>ГЛОНАСС</a:t>
              </a:r>
            </a:p>
          </p:txBody>
        </p:sp>
        <p:sp>
          <p:nvSpPr>
            <p:cNvPr id="19467" name="Rectangle 14"/>
            <p:cNvSpPr>
              <a:spLocks noChangeArrowheads="1"/>
            </p:cNvSpPr>
            <p:nvPr/>
          </p:nvSpPr>
          <p:spPr bwMode="auto">
            <a:xfrm>
              <a:off x="368" y="1623"/>
              <a:ext cx="2532" cy="750"/>
            </a:xfrm>
            <a:prstGeom prst="rect">
              <a:avLst/>
            </a:prstGeom>
            <a:solidFill>
              <a:srgbClr val="F15A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200">
                  <a:solidFill>
                    <a:prstClr val="white"/>
                  </a:solidFill>
                  <a:latin typeface="Arial" charset="0"/>
                  <a:cs typeface="Arial" charset="0"/>
                </a:rPr>
                <a:t>НИОКР</a:t>
              </a:r>
            </a:p>
          </p:txBody>
        </p:sp>
        <p:sp>
          <p:nvSpPr>
            <p:cNvPr id="19468" name="Rectangle 15"/>
            <p:cNvSpPr>
              <a:spLocks noChangeArrowheads="1"/>
            </p:cNvSpPr>
            <p:nvPr/>
          </p:nvSpPr>
          <p:spPr bwMode="auto">
            <a:xfrm>
              <a:off x="368" y="3133"/>
              <a:ext cx="2532" cy="750"/>
            </a:xfrm>
            <a:prstGeom prst="rect">
              <a:avLst/>
            </a:prstGeom>
            <a:solidFill>
              <a:srgbClr val="F15A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800">
                  <a:solidFill>
                    <a:prstClr val="white"/>
                  </a:solidFill>
                  <a:latin typeface="Arial" charset="0"/>
                  <a:cs typeface="Arial" charset="0"/>
                </a:rPr>
                <a:t>Международное </a:t>
              </a:r>
            </a:p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800">
                  <a:solidFill>
                    <a:prstClr val="white"/>
                  </a:solidFill>
                  <a:latin typeface="Arial" charset="0"/>
                  <a:cs typeface="Arial" charset="0"/>
                </a:rPr>
                <a:t>сотрудничество</a:t>
              </a:r>
            </a:p>
          </p:txBody>
        </p:sp>
        <p:sp>
          <p:nvSpPr>
            <p:cNvPr id="19469" name="Rectangle 16"/>
            <p:cNvSpPr>
              <a:spLocks noChangeArrowheads="1"/>
            </p:cNvSpPr>
            <p:nvPr/>
          </p:nvSpPr>
          <p:spPr bwMode="auto">
            <a:xfrm>
              <a:off x="2908" y="858"/>
              <a:ext cx="2532" cy="760"/>
            </a:xfrm>
            <a:prstGeom prst="rect">
              <a:avLst/>
            </a:prstGeom>
            <a:solidFill>
              <a:srgbClr val="EC912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4400" dirty="0">
                  <a:solidFill>
                    <a:prstClr val="white"/>
                  </a:solidFill>
                  <a:latin typeface="Arial" charset="0"/>
                  <a:cs typeface="Arial" charset="0"/>
                </a:rPr>
                <a:t>   18 </a:t>
              </a:r>
              <a:r>
                <a:rPr lang="ru-RU" sz="2200" dirty="0">
                  <a:solidFill>
                    <a:prstClr val="white"/>
                  </a:solidFill>
                  <a:latin typeface="Arial" charset="0"/>
                  <a:cs typeface="Arial" charset="0"/>
                </a:rPr>
                <a:t>новых работ </a:t>
              </a:r>
            </a:p>
            <a:p>
              <a:pPr defTabSz="457200" fontAlgn="base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4400" dirty="0">
                  <a:solidFill>
                    <a:prstClr val="white"/>
                  </a:solidFill>
                  <a:latin typeface="Arial" charset="0"/>
                  <a:cs typeface="Arial" charset="0"/>
                </a:rPr>
                <a:t> 163</a:t>
              </a:r>
              <a:r>
                <a:rPr lang="ru-RU" sz="2800" dirty="0">
                  <a:solidFill>
                    <a:prstClr val="white"/>
                  </a:solidFill>
                  <a:latin typeface="Arial" charset="0"/>
                  <a:cs typeface="Arial" charset="0"/>
                </a:rPr>
                <a:t> </a:t>
              </a:r>
              <a:r>
                <a:rPr lang="ru-RU" sz="2200" dirty="0">
                  <a:solidFill>
                    <a:prstClr val="white"/>
                  </a:solidFill>
                  <a:latin typeface="Arial" charset="0"/>
                  <a:cs typeface="Arial" charset="0"/>
                </a:rPr>
                <a:t>общее количество</a:t>
              </a:r>
            </a:p>
          </p:txBody>
        </p:sp>
        <p:sp>
          <p:nvSpPr>
            <p:cNvPr id="19470" name="Rectangle 17"/>
            <p:cNvSpPr>
              <a:spLocks noChangeArrowheads="1"/>
            </p:cNvSpPr>
            <p:nvPr/>
          </p:nvSpPr>
          <p:spPr bwMode="auto">
            <a:xfrm>
              <a:off x="2905" y="2378"/>
              <a:ext cx="2532" cy="750"/>
            </a:xfrm>
            <a:prstGeom prst="rect">
              <a:avLst/>
            </a:prstGeom>
            <a:solidFill>
              <a:srgbClr val="EC912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4400">
                  <a:solidFill>
                    <a:prstClr val="white"/>
                  </a:solidFill>
                  <a:latin typeface="Arial" charset="0"/>
                  <a:cs typeface="Arial" charset="0"/>
                </a:rPr>
                <a:t>   17</a:t>
              </a:r>
              <a:r>
                <a:rPr lang="ru-RU" sz="4000">
                  <a:solidFill>
                    <a:prstClr val="white"/>
                  </a:solidFill>
                  <a:latin typeface="Arial" charset="0"/>
                  <a:cs typeface="Arial" charset="0"/>
                </a:rPr>
                <a:t> </a:t>
              </a:r>
              <a:r>
                <a:rPr lang="ru-RU" sz="2200">
                  <a:solidFill>
                    <a:prstClr val="white"/>
                  </a:solidFill>
                  <a:latin typeface="Arial" charset="0"/>
                  <a:cs typeface="Arial" charset="0"/>
                </a:rPr>
                <a:t>НИР и ОКР</a:t>
              </a:r>
            </a:p>
            <a:p>
              <a:pPr defTabSz="457200" fontAlgn="base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4400">
                  <a:solidFill>
                    <a:prstClr val="white"/>
                  </a:solidFill>
                  <a:latin typeface="Arial" charset="0"/>
                  <a:cs typeface="Arial" charset="0"/>
                </a:rPr>
                <a:t> 	  4 </a:t>
              </a:r>
              <a:r>
                <a:rPr lang="ru-RU" sz="2200">
                  <a:solidFill>
                    <a:prstClr val="white"/>
                  </a:solidFill>
                  <a:latin typeface="Arial" charset="0"/>
                  <a:cs typeface="Arial" charset="0"/>
                </a:rPr>
                <a:t>завершено в 2017</a:t>
              </a:r>
              <a:r>
                <a:rPr lang="ru-RU">
                  <a:solidFill>
                    <a:prstClr val="black"/>
                  </a:solidFill>
                  <a:latin typeface="Arial" charset="0"/>
                  <a:cs typeface="Arial" charset="0"/>
                </a:rPr>
                <a:t> </a:t>
              </a:r>
              <a:endParaRPr lang="ru-RU" sz="4400">
                <a:solidFill>
                  <a:prstClr val="white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471" name="Rectangle 18"/>
            <p:cNvSpPr>
              <a:spLocks noChangeArrowheads="1"/>
            </p:cNvSpPr>
            <p:nvPr/>
          </p:nvSpPr>
          <p:spPr bwMode="auto">
            <a:xfrm>
              <a:off x="2906" y="1623"/>
              <a:ext cx="2532" cy="750"/>
            </a:xfrm>
            <a:prstGeom prst="rect">
              <a:avLst/>
            </a:prstGeom>
            <a:solidFill>
              <a:srgbClr val="00AEE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4400">
                  <a:solidFill>
                    <a:prstClr val="white"/>
                  </a:solidFill>
                  <a:latin typeface="Arial" charset="0"/>
                  <a:cs typeface="Arial" charset="0"/>
                </a:rPr>
                <a:t>   13</a:t>
              </a:r>
              <a:r>
                <a:rPr lang="ru-RU" sz="4000">
                  <a:solidFill>
                    <a:prstClr val="white"/>
                  </a:solidFill>
                  <a:latin typeface="Arial" charset="0"/>
                  <a:cs typeface="Arial" charset="0"/>
                </a:rPr>
                <a:t> </a:t>
              </a:r>
              <a:r>
                <a:rPr lang="ru-RU" sz="2200">
                  <a:solidFill>
                    <a:prstClr val="white"/>
                  </a:solidFill>
                  <a:latin typeface="Arial" charset="0"/>
                  <a:cs typeface="Arial" charset="0"/>
                </a:rPr>
                <a:t>ОКР</a:t>
              </a:r>
            </a:p>
            <a:p>
              <a:pPr defTabSz="457200" fontAlgn="base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4400">
                  <a:solidFill>
                    <a:prstClr val="white"/>
                  </a:solidFill>
                  <a:latin typeface="Arial" charset="0"/>
                  <a:cs typeface="Arial" charset="0"/>
                </a:rPr>
                <a:t>     1</a:t>
              </a:r>
              <a:r>
                <a:rPr lang="ru-RU" sz="2800">
                  <a:solidFill>
                    <a:prstClr val="white"/>
                  </a:solidFill>
                  <a:latin typeface="Arial" charset="0"/>
                  <a:cs typeface="Arial" charset="0"/>
                </a:rPr>
                <a:t> </a:t>
              </a:r>
              <a:r>
                <a:rPr lang="ru-RU" sz="2200">
                  <a:solidFill>
                    <a:prstClr val="white"/>
                  </a:solidFill>
                  <a:latin typeface="Arial" charset="0"/>
                  <a:cs typeface="Arial" charset="0"/>
                </a:rPr>
                <a:t>НИР</a:t>
              </a:r>
            </a:p>
          </p:txBody>
        </p:sp>
        <p:sp>
          <p:nvSpPr>
            <p:cNvPr id="19472" name="Rectangle 19"/>
            <p:cNvSpPr>
              <a:spLocks noChangeArrowheads="1"/>
            </p:cNvSpPr>
            <p:nvPr/>
          </p:nvSpPr>
          <p:spPr bwMode="auto">
            <a:xfrm>
              <a:off x="2906" y="3133"/>
              <a:ext cx="2532" cy="750"/>
            </a:xfrm>
            <a:prstGeom prst="rect">
              <a:avLst/>
            </a:prstGeom>
            <a:solidFill>
              <a:srgbClr val="00AEE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4400" dirty="0" smtClean="0">
                  <a:solidFill>
                    <a:prstClr val="white"/>
                  </a:solidFill>
                  <a:latin typeface="Arial" charset="0"/>
                  <a:cs typeface="Arial" charset="0"/>
                </a:rPr>
                <a:t>423</a:t>
              </a:r>
              <a:r>
                <a:rPr lang="ru-RU" sz="2800" dirty="0" smtClean="0">
                  <a:solidFill>
                    <a:prstClr val="white"/>
                  </a:solidFill>
                  <a:latin typeface="Arial" charset="0"/>
                  <a:cs typeface="Arial" charset="0"/>
                </a:rPr>
                <a:t> </a:t>
              </a:r>
              <a:r>
                <a:rPr lang="ru-RU" sz="2200" dirty="0">
                  <a:solidFill>
                    <a:prstClr val="white"/>
                  </a:solidFill>
                  <a:latin typeface="Arial" charset="0"/>
                  <a:cs typeface="Arial" charset="0"/>
                </a:rPr>
                <a:t>ключевых сличений</a:t>
              </a:r>
            </a:p>
          </p:txBody>
        </p:sp>
      </p:grpSp>
      <p:sp>
        <p:nvSpPr>
          <p:cNvPr id="18" name="Text Box 66"/>
          <p:cNvSpPr txBox="1">
            <a:spLocks noChangeArrowheads="1"/>
          </p:cNvSpPr>
          <p:nvPr/>
        </p:nvSpPr>
        <p:spPr bwMode="auto">
          <a:xfrm>
            <a:off x="633413" y="6356350"/>
            <a:ext cx="41830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1200" i="1" dirty="0">
                <a:solidFill>
                  <a:srgbClr val="00ACBC"/>
                </a:solidFill>
                <a:latin typeface="Arial" charset="0"/>
                <a:cs typeface="Arial" charset="0"/>
              </a:rPr>
              <a:t>* - по состоянию на 01.01.2018</a:t>
            </a:r>
          </a:p>
        </p:txBody>
      </p:sp>
      <p:sp>
        <p:nvSpPr>
          <p:cNvPr id="19" name="Text Box 30"/>
          <p:cNvSpPr txBox="1">
            <a:spLocks noChangeArrowheads="1"/>
          </p:cNvSpPr>
          <p:nvPr/>
        </p:nvSpPr>
        <p:spPr bwMode="auto">
          <a:xfrm>
            <a:off x="5708242" y="1763712"/>
            <a:ext cx="342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white"/>
                </a:solidFill>
                <a:latin typeface="Arial" charset="0"/>
                <a:cs typeface="Arial" charset="0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2013094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Эталонная база России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Анализ</a:t>
            </a:r>
          </a:p>
        </p:txBody>
      </p:sp>
      <p:pic>
        <p:nvPicPr>
          <p:cNvPr id="20483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6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678CA4EC-5AFE-4258-920E-76F34BD75EA8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25" name="Диаграмма 24"/>
          <p:cNvGraphicFramePr>
            <a:graphicFrameLocks/>
          </p:cNvGraphicFramePr>
          <p:nvPr/>
        </p:nvGraphicFramePr>
        <p:xfrm>
          <a:off x="4995596" y="2735580"/>
          <a:ext cx="4239157" cy="3893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633413" y="4110038"/>
          <a:ext cx="4183817" cy="1920239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069564"/>
                <a:gridCol w="3114253"/>
              </a:tblGrid>
              <a:tr h="197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AUV</a:t>
                      </a:r>
                      <a:endParaRPr lang="ru-RU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Акустика, ультразвук, вибрация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197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EM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Электричество и магнетизм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197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L</a:t>
                      </a:r>
                      <a:endParaRPr lang="ru-RU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Длина 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197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M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Масса и связанные величины 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197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PR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Фотометрия и радиометрия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197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QM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Химия и биология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197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RI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Ионизирующие излучения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197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T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Термометрия 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197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TF</a:t>
                      </a:r>
                      <a:endParaRPr lang="ru-RU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Время и частота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0521" name="Прямоугольник 33"/>
          <p:cNvSpPr>
            <a:spLocks noChangeArrowheads="1"/>
          </p:cNvSpPr>
          <p:nvPr/>
        </p:nvSpPr>
        <p:spPr bwMode="auto">
          <a:xfrm>
            <a:off x="4856163" y="1546225"/>
            <a:ext cx="2214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Средний возраст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эталонной базы</a:t>
            </a:r>
          </a:p>
        </p:txBody>
      </p:sp>
      <p:sp>
        <p:nvSpPr>
          <p:cNvPr id="20522" name="Прямоугольник 35"/>
          <p:cNvSpPr>
            <a:spLocks noChangeArrowheads="1"/>
          </p:cNvSpPr>
          <p:nvPr/>
        </p:nvSpPr>
        <p:spPr bwMode="auto">
          <a:xfrm>
            <a:off x="723900" y="2628900"/>
            <a:ext cx="23431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Не уступают мировым аналогам</a:t>
            </a:r>
          </a:p>
        </p:txBody>
      </p:sp>
      <p:sp>
        <p:nvSpPr>
          <p:cNvPr id="20523" name="Прямоугольник 39"/>
          <p:cNvSpPr>
            <a:spLocks noChangeArrowheads="1"/>
          </p:cNvSpPr>
          <p:nvPr/>
        </p:nvSpPr>
        <p:spPr bwMode="auto">
          <a:xfrm>
            <a:off x="319088" y="3721100"/>
            <a:ext cx="50387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prstClr val="black"/>
                </a:solidFill>
                <a:latin typeface="Arial" charset="0"/>
                <a:cs typeface="Arial" charset="0"/>
              </a:rPr>
              <a:t>Области измерений по классификации МБМВ</a:t>
            </a:r>
          </a:p>
        </p:txBody>
      </p:sp>
      <p:sp>
        <p:nvSpPr>
          <p:cNvPr id="20524" name="Прямоугольник 47"/>
          <p:cNvSpPr>
            <a:spLocks noChangeArrowheads="1"/>
          </p:cNvSpPr>
          <p:nvPr/>
        </p:nvSpPr>
        <p:spPr bwMode="auto">
          <a:xfrm>
            <a:off x="638175" y="1647825"/>
            <a:ext cx="2200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t>Общее количество</a:t>
            </a:r>
          </a:p>
        </p:txBody>
      </p:sp>
      <p:sp>
        <p:nvSpPr>
          <p:cNvPr id="20525" name="Прямоугольник 52"/>
          <p:cNvSpPr>
            <a:spLocks noChangeArrowheads="1"/>
          </p:cNvSpPr>
          <p:nvPr/>
        </p:nvSpPr>
        <p:spPr bwMode="auto">
          <a:xfrm>
            <a:off x="4895850" y="2460625"/>
            <a:ext cx="2214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Рост количества передач от ГПЭ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с 2011 года</a:t>
            </a:r>
          </a:p>
        </p:txBody>
      </p:sp>
      <p:grpSp>
        <p:nvGrpSpPr>
          <p:cNvPr id="20526" name="Group 59"/>
          <p:cNvGrpSpPr>
            <a:grpSpLocks/>
          </p:cNvGrpSpPr>
          <p:nvPr/>
        </p:nvGrpSpPr>
        <p:grpSpPr bwMode="auto">
          <a:xfrm>
            <a:off x="2909888" y="1431925"/>
            <a:ext cx="1936750" cy="881063"/>
            <a:chOff x="1823" y="902"/>
            <a:chExt cx="1220" cy="555"/>
          </a:xfrm>
        </p:grpSpPr>
        <p:sp>
          <p:nvSpPr>
            <p:cNvPr id="20539" name="Text Box 30"/>
            <p:cNvSpPr txBox="1">
              <a:spLocks noChangeArrowheads="1"/>
            </p:cNvSpPr>
            <p:nvPr/>
          </p:nvSpPr>
          <p:spPr bwMode="auto">
            <a:xfrm>
              <a:off x="2420" y="997"/>
              <a:ext cx="623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>
                  <a:solidFill>
                    <a:srgbClr val="F15A21"/>
                  </a:solidFill>
                  <a:latin typeface="Arial" charset="0"/>
                  <a:cs typeface="Arial" charset="0"/>
                </a:rPr>
                <a:t>ГПЭ</a:t>
              </a:r>
            </a:p>
          </p:txBody>
        </p:sp>
        <p:sp>
          <p:nvSpPr>
            <p:cNvPr id="20540" name="Oval 54"/>
            <p:cNvSpPr>
              <a:spLocks noChangeArrowheads="1"/>
            </p:cNvSpPr>
            <p:nvPr/>
          </p:nvSpPr>
          <p:spPr bwMode="auto">
            <a:xfrm>
              <a:off x="1863" y="902"/>
              <a:ext cx="555" cy="555"/>
            </a:xfrm>
            <a:prstGeom prst="ellipse">
              <a:avLst/>
            </a:prstGeom>
            <a:solidFill>
              <a:srgbClr val="F15A2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0541" name="Text Box 55"/>
            <p:cNvSpPr txBox="1">
              <a:spLocks noChangeArrowheads="1"/>
            </p:cNvSpPr>
            <p:nvPr/>
          </p:nvSpPr>
          <p:spPr bwMode="auto">
            <a:xfrm>
              <a:off x="1823" y="997"/>
              <a:ext cx="622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3100" dirty="0">
                  <a:solidFill>
                    <a:prstClr val="white"/>
                  </a:solidFill>
                  <a:latin typeface="Arial" charset="0"/>
                  <a:cs typeface="Arial" charset="0"/>
                </a:rPr>
                <a:t>163</a:t>
              </a:r>
            </a:p>
          </p:txBody>
        </p:sp>
      </p:grpSp>
      <p:grpSp>
        <p:nvGrpSpPr>
          <p:cNvPr id="20527" name="Group 60"/>
          <p:cNvGrpSpPr>
            <a:grpSpLocks/>
          </p:cNvGrpSpPr>
          <p:nvPr/>
        </p:nvGrpSpPr>
        <p:grpSpPr bwMode="auto">
          <a:xfrm>
            <a:off x="2917825" y="2519363"/>
            <a:ext cx="1493838" cy="881062"/>
            <a:chOff x="1823" y="902"/>
            <a:chExt cx="941" cy="555"/>
          </a:xfrm>
        </p:grpSpPr>
        <p:sp>
          <p:nvSpPr>
            <p:cNvPr id="20536" name="Text Box 30"/>
            <p:cNvSpPr txBox="1">
              <a:spLocks noChangeArrowheads="1"/>
            </p:cNvSpPr>
            <p:nvPr/>
          </p:nvSpPr>
          <p:spPr bwMode="auto">
            <a:xfrm>
              <a:off x="2420" y="997"/>
              <a:ext cx="3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>
                  <a:solidFill>
                    <a:srgbClr val="00ACBC"/>
                  </a:solidFill>
                  <a:latin typeface="Arial" charset="0"/>
                  <a:cs typeface="Arial" charset="0"/>
                </a:rPr>
                <a:t>%</a:t>
              </a:r>
            </a:p>
          </p:txBody>
        </p:sp>
        <p:sp>
          <p:nvSpPr>
            <p:cNvPr id="20537" name="Oval 62"/>
            <p:cNvSpPr>
              <a:spLocks noChangeArrowheads="1"/>
            </p:cNvSpPr>
            <p:nvPr/>
          </p:nvSpPr>
          <p:spPr bwMode="auto">
            <a:xfrm>
              <a:off x="1863" y="902"/>
              <a:ext cx="555" cy="555"/>
            </a:xfrm>
            <a:prstGeom prst="ellipse">
              <a:avLst/>
            </a:prstGeom>
            <a:solidFill>
              <a:srgbClr val="00ACB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0538" name="Text Box 63"/>
            <p:cNvSpPr txBox="1">
              <a:spLocks noChangeArrowheads="1"/>
            </p:cNvSpPr>
            <p:nvPr/>
          </p:nvSpPr>
          <p:spPr bwMode="auto">
            <a:xfrm>
              <a:off x="1823" y="997"/>
              <a:ext cx="622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defTabSz="45720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3100">
                  <a:solidFill>
                    <a:prstClr val="white"/>
                  </a:solidFill>
                  <a:latin typeface="Arial" charset="0"/>
                  <a:cs typeface="Arial" charset="0"/>
                </a:rPr>
                <a:t>75</a:t>
              </a:r>
            </a:p>
          </p:txBody>
        </p:sp>
      </p:grpSp>
      <p:grpSp>
        <p:nvGrpSpPr>
          <p:cNvPr id="20528" name="Group 64"/>
          <p:cNvGrpSpPr>
            <a:grpSpLocks/>
          </p:cNvGrpSpPr>
          <p:nvPr/>
        </p:nvGrpSpPr>
        <p:grpSpPr bwMode="auto">
          <a:xfrm>
            <a:off x="6875463" y="2516188"/>
            <a:ext cx="1493837" cy="881062"/>
            <a:chOff x="1823" y="902"/>
            <a:chExt cx="941" cy="555"/>
          </a:xfrm>
        </p:grpSpPr>
        <p:sp>
          <p:nvSpPr>
            <p:cNvPr id="20533" name="Text Box 30"/>
            <p:cNvSpPr txBox="1">
              <a:spLocks noChangeArrowheads="1"/>
            </p:cNvSpPr>
            <p:nvPr/>
          </p:nvSpPr>
          <p:spPr bwMode="auto">
            <a:xfrm>
              <a:off x="2420" y="997"/>
              <a:ext cx="3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>
                  <a:solidFill>
                    <a:srgbClr val="F15A21"/>
                  </a:solidFill>
                  <a:latin typeface="Arial" charset="0"/>
                  <a:cs typeface="Arial" charset="0"/>
                </a:rPr>
                <a:t>%</a:t>
              </a:r>
            </a:p>
          </p:txBody>
        </p:sp>
        <p:sp>
          <p:nvSpPr>
            <p:cNvPr id="20534" name="Oval 66"/>
            <p:cNvSpPr>
              <a:spLocks noChangeArrowheads="1"/>
            </p:cNvSpPr>
            <p:nvPr/>
          </p:nvSpPr>
          <p:spPr bwMode="auto">
            <a:xfrm>
              <a:off x="1863" y="902"/>
              <a:ext cx="555" cy="555"/>
            </a:xfrm>
            <a:prstGeom prst="ellipse">
              <a:avLst/>
            </a:prstGeom>
            <a:solidFill>
              <a:srgbClr val="F15A2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0535" name="Text Box 67"/>
            <p:cNvSpPr txBox="1">
              <a:spLocks noChangeArrowheads="1"/>
            </p:cNvSpPr>
            <p:nvPr/>
          </p:nvSpPr>
          <p:spPr bwMode="auto">
            <a:xfrm>
              <a:off x="1823" y="997"/>
              <a:ext cx="622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defTabSz="45720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3100" dirty="0">
                  <a:solidFill>
                    <a:prstClr val="white"/>
                  </a:solidFill>
                  <a:latin typeface="Arial" charset="0"/>
                  <a:cs typeface="Arial" charset="0"/>
                </a:rPr>
                <a:t>85</a:t>
              </a:r>
            </a:p>
          </p:txBody>
        </p:sp>
      </p:grpSp>
      <p:grpSp>
        <p:nvGrpSpPr>
          <p:cNvPr id="20545" name="Group 65"/>
          <p:cNvGrpSpPr>
            <a:grpSpLocks/>
          </p:cNvGrpSpPr>
          <p:nvPr/>
        </p:nvGrpSpPr>
        <p:grpSpPr bwMode="auto">
          <a:xfrm>
            <a:off x="6875463" y="1431925"/>
            <a:ext cx="1779587" cy="881063"/>
            <a:chOff x="4331" y="902"/>
            <a:chExt cx="1121" cy="555"/>
          </a:xfrm>
        </p:grpSpPr>
        <p:sp>
          <p:nvSpPr>
            <p:cNvPr id="20530" name="Text Box 30"/>
            <p:cNvSpPr txBox="1">
              <a:spLocks noChangeArrowheads="1"/>
            </p:cNvSpPr>
            <p:nvPr/>
          </p:nvSpPr>
          <p:spPr bwMode="auto">
            <a:xfrm>
              <a:off x="4928" y="997"/>
              <a:ext cx="52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dirty="0">
                  <a:solidFill>
                    <a:srgbClr val="00ACBC"/>
                  </a:solidFill>
                  <a:latin typeface="Arial" charset="0"/>
                  <a:cs typeface="Arial" charset="0"/>
                </a:rPr>
                <a:t>лет</a:t>
              </a:r>
            </a:p>
          </p:txBody>
        </p:sp>
        <p:sp>
          <p:nvSpPr>
            <p:cNvPr id="20531" name="Oval 71"/>
            <p:cNvSpPr>
              <a:spLocks noChangeArrowheads="1"/>
            </p:cNvSpPr>
            <p:nvPr/>
          </p:nvSpPr>
          <p:spPr bwMode="auto">
            <a:xfrm>
              <a:off x="4371" y="902"/>
              <a:ext cx="555" cy="555"/>
            </a:xfrm>
            <a:prstGeom prst="ellipse">
              <a:avLst/>
            </a:prstGeom>
            <a:solidFill>
              <a:srgbClr val="00ACB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0532" name="Text Box 72"/>
            <p:cNvSpPr txBox="1">
              <a:spLocks noChangeArrowheads="1"/>
            </p:cNvSpPr>
            <p:nvPr/>
          </p:nvSpPr>
          <p:spPr bwMode="auto">
            <a:xfrm>
              <a:off x="4331" y="997"/>
              <a:ext cx="622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defTabSz="45720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3100" dirty="0">
                  <a:solidFill>
                    <a:prstClr val="white"/>
                  </a:solidFill>
                  <a:latin typeface="Arial" charset="0"/>
                  <a:cs typeface="Arial" charset="0"/>
                </a:rPr>
                <a:t>10,5</a:t>
              </a:r>
            </a:p>
          </p:txBody>
        </p:sp>
        <p:sp>
          <p:nvSpPr>
            <p:cNvPr id="20544" name="Text Box 30"/>
            <p:cNvSpPr txBox="1">
              <a:spLocks noChangeArrowheads="1"/>
            </p:cNvSpPr>
            <p:nvPr/>
          </p:nvSpPr>
          <p:spPr bwMode="auto">
            <a:xfrm>
              <a:off x="4841" y="906"/>
              <a:ext cx="2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dirty="0">
                  <a:solidFill>
                    <a:srgbClr val="00ACBC"/>
                  </a:solidFill>
                  <a:latin typeface="Arial" charset="0"/>
                  <a:cs typeface="Arial" charset="0"/>
                </a:rPr>
                <a:t>*</a:t>
              </a:r>
            </a:p>
          </p:txBody>
        </p:sp>
      </p:grpSp>
      <p:sp>
        <p:nvSpPr>
          <p:cNvPr id="20546" name="Text Box 66"/>
          <p:cNvSpPr txBox="1">
            <a:spLocks noChangeArrowheads="1"/>
          </p:cNvSpPr>
          <p:nvPr/>
        </p:nvSpPr>
        <p:spPr bwMode="auto">
          <a:xfrm>
            <a:off x="633413" y="6356350"/>
            <a:ext cx="41830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1200" i="1" dirty="0">
                <a:solidFill>
                  <a:srgbClr val="00ACBC"/>
                </a:solidFill>
                <a:latin typeface="Arial" charset="0"/>
                <a:cs typeface="Arial" charset="0"/>
              </a:rPr>
              <a:t>* - предварительные данные за 2018 год</a:t>
            </a:r>
          </a:p>
        </p:txBody>
      </p:sp>
    </p:spTree>
    <p:extLst>
      <p:ext uri="{BB962C8B-B14F-4D97-AF65-F5344CB8AC3E}">
        <p14:creationId xmlns:p14="http://schemas.microsoft.com/office/powerpoint/2010/main" val="509707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itle 1"/>
          <p:cNvSpPr>
            <a:spLocks noGrp="1"/>
          </p:cNvSpPr>
          <p:nvPr>
            <p:ph type="ctrTitle" idx="4294967295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dirty="0" smtClean="0">
                <a:latin typeface="Arial" charset="0"/>
                <a:cs typeface="Arial" charset="0"/>
              </a:rPr>
              <a:t>Эталонная база России</a:t>
            </a:r>
            <a:br>
              <a:rPr lang="ru-RU" sz="2400" b="1" dirty="0" smtClean="0">
                <a:latin typeface="Arial" charset="0"/>
                <a:cs typeface="Arial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Совершенствование.</a:t>
            </a:r>
          </a:p>
        </p:txBody>
      </p:sp>
      <p:pic>
        <p:nvPicPr>
          <p:cNvPr id="21507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510" name="Slide Number Placeholder 2"/>
          <p:cNvSpPr txBox="1">
            <a:spLocks noGrp="1"/>
          </p:cNvSpPr>
          <p:nvPr/>
        </p:nvSpPr>
        <p:spPr bwMode="auto">
          <a:xfrm>
            <a:off x="7645400" y="6316663"/>
            <a:ext cx="747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fld id="{6B58E60A-FA61-4833-83CC-633DF978E9F5}" type="slidenum">
              <a:rPr lang="ru-RU" sz="1400">
                <a:solidFill>
                  <a:prstClr val="black"/>
                </a:solidFill>
                <a:latin typeface="Arial" charset="0"/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1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22591" name="Group 63"/>
          <p:cNvGraphicFramePr>
            <a:graphicFrameLocks noGrp="1"/>
          </p:cNvGraphicFramePr>
          <p:nvPr/>
        </p:nvGraphicFramePr>
        <p:xfrm>
          <a:off x="496888" y="1370013"/>
          <a:ext cx="8391525" cy="4638785"/>
        </p:xfrm>
        <a:graphic>
          <a:graphicData uri="http://schemas.openxmlformats.org/drawingml/2006/table">
            <a:tbl>
              <a:tblPr/>
              <a:tblGrid>
                <a:gridCol w="392112"/>
                <a:gridCol w="1282700"/>
                <a:gridCol w="5429250"/>
                <a:gridCol w="1287463"/>
              </a:tblGrid>
              <a:tr h="3890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ГЭТ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ГЭТ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Источник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083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ФГУП «ВНИИИ им Д.И.Менделеева»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единицы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объема жидкости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(работа 2016)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единиц магнитной индукции, магнитного потока, магнитного момента и градиента магнитной индукции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единиц энергии сгорания, удельной энергии сгорания и объемной энергии сгорания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24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единицы температурного коэффициента линейного расширения твердых тел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48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единицы энергетической яркости инфракрасного излучения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58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58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ГПСЭ единиц длины, скорости, ускорения и углового ускорения при колебательном движении твердого тела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132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единицы удельной электрической проводимости жидкостей в диапазоне от 0,1 до 50 См/м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 bwMode="auto">
          <a:xfrm>
            <a:off x="723900" y="6364288"/>
            <a:ext cx="48387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cs typeface="Arial" charset="0"/>
              </a:rPr>
              <a:t>* Решение Коллегии от 26.12.2017 № 2-кол</a:t>
            </a:r>
          </a:p>
        </p:txBody>
      </p:sp>
    </p:spTree>
    <p:extLst>
      <p:ext uri="{BB962C8B-B14F-4D97-AF65-F5344CB8AC3E}">
        <p14:creationId xmlns:p14="http://schemas.microsoft.com/office/powerpoint/2010/main" val="112818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Эталонная база России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Совершенствование</a:t>
            </a:r>
          </a:p>
        </p:txBody>
      </p:sp>
      <p:pic>
        <p:nvPicPr>
          <p:cNvPr id="22531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534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DC3A0FE8-E547-4FFB-9B9D-ECCF928523B4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23651" name="Group 99"/>
          <p:cNvGraphicFramePr>
            <a:graphicFrameLocks noGrp="1"/>
          </p:cNvGraphicFramePr>
          <p:nvPr/>
        </p:nvGraphicFramePr>
        <p:xfrm>
          <a:off x="511175" y="1319213"/>
          <a:ext cx="8391525" cy="4618231"/>
        </p:xfrm>
        <a:graphic>
          <a:graphicData uri="http://schemas.openxmlformats.org/drawingml/2006/table">
            <a:tbl>
              <a:tblPr/>
              <a:tblGrid>
                <a:gridCol w="392113"/>
                <a:gridCol w="1260475"/>
                <a:gridCol w="5451475"/>
                <a:gridCol w="1287462"/>
              </a:tblGrid>
              <a:tr h="385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ГЭТ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ГЭТ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Источник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06388"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ФГУП «ВНИИФТРИ»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19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единицы звукового давления в воздушной среде и аудиометрических шкал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2826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199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ГПСЭ единицы длины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111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ФГУП «ВНИИОФИ»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4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86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единиц спектральной плотности энергетической яркости, спектральной плотности силы излучения, спектральной плотности энергетической освещенности, силы излучения и энергетической освещенности в диапазоне длин волн от 0,2 до 25,0 мкм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186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единиц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эллипсометрических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углов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</a:tr>
              <a:tr h="35718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ФГУП «ВНИИМС»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192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(работа 2016)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ГПСЭ единицы длины в области измерений геометрических параметров поверхностей сложной формы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 bwMode="auto">
          <a:xfrm>
            <a:off x="723900" y="6364288"/>
            <a:ext cx="48387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cs typeface="Arial" charset="0"/>
              </a:rPr>
              <a:t>* Решение Коллегии от 26.12.2017 № 2-кол</a:t>
            </a:r>
          </a:p>
        </p:txBody>
      </p:sp>
    </p:spTree>
    <p:extLst>
      <p:ext uri="{BB962C8B-B14F-4D97-AF65-F5344CB8AC3E}">
        <p14:creationId xmlns:p14="http://schemas.microsoft.com/office/powerpoint/2010/main" val="3108059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Эталонная база России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Совершенствование</a:t>
            </a:r>
          </a:p>
        </p:txBody>
      </p:sp>
      <p:pic>
        <p:nvPicPr>
          <p:cNvPr id="23555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55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F7EECC48-CDB6-4F23-B1C7-D613A9246FDB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24701" name="Group 125"/>
          <p:cNvGraphicFramePr>
            <a:graphicFrameLocks noGrp="1"/>
          </p:cNvGraphicFramePr>
          <p:nvPr/>
        </p:nvGraphicFramePr>
        <p:xfrm>
          <a:off x="514350" y="1339850"/>
          <a:ext cx="8429625" cy="4987800"/>
        </p:xfrm>
        <a:graphic>
          <a:graphicData uri="http://schemas.openxmlformats.org/drawingml/2006/table">
            <a:tbl>
              <a:tblPr/>
              <a:tblGrid>
                <a:gridCol w="525463"/>
                <a:gridCol w="1473200"/>
                <a:gridCol w="5207000"/>
                <a:gridCol w="1223962"/>
              </a:tblGrid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ГЭТ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ГЭТ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Источник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4013"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ФГУП «УНИИМ»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173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единиц массовой доли, массовой (молярной) концентрации воды в твердых и жидких веществах и материалах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единиц массовой (молярной) долей и массовой (молярной) концентрации компонентов в жидких и твёрдых веществах и материалах на основе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кулонометрии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ГПЭ единиц коэффициентов преобразования силы электрического тока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ФГУП «ВНИИР»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5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118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(работа 2016)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единиц объема и массы газа, объемного и массового расходов газа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50000"/>
                      </a:srgbClr>
                    </a:solidFill>
                  </a:tcPr>
                </a:tc>
              </a:tr>
              <a:tr h="354013"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ФГУП «СНИИМ»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ГЭТ 75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ГПЭ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единицы волнового сопротивления в коаксиальных волноводах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Субсидии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 bwMode="auto">
          <a:xfrm>
            <a:off x="723900" y="6364288"/>
            <a:ext cx="48387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cs typeface="Arial" charset="0"/>
              </a:rPr>
              <a:t>* Решение Коллегии от 26.12.2017 № 2-кол</a:t>
            </a:r>
          </a:p>
        </p:txBody>
      </p:sp>
    </p:spTree>
    <p:extLst>
      <p:ext uri="{BB962C8B-B14F-4D97-AF65-F5344CB8AC3E}">
        <p14:creationId xmlns:p14="http://schemas.microsoft.com/office/powerpoint/2010/main" val="12329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f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itle 1"/>
          <p:cNvSpPr>
            <a:spLocks noGrp="1"/>
          </p:cNvSpPr>
          <p:nvPr>
            <p:ph type="ctrTitle"/>
          </p:nvPr>
        </p:nvSpPr>
        <p:spPr>
          <a:xfrm>
            <a:off x="638175" y="307975"/>
            <a:ext cx="7772400" cy="1003300"/>
          </a:xfrm>
        </p:spPr>
        <p:txBody>
          <a:bodyPr/>
          <a:lstStyle/>
          <a:p>
            <a:pPr algn="l" eaLnBrk="1" hangingPunct="1"/>
            <a:r>
              <a:rPr lang="ru-RU" sz="2400" b="1" smtClean="0">
                <a:latin typeface="Arial" charset="0"/>
                <a:cs typeface="Arial" charset="0"/>
              </a:rPr>
              <a:t>Эталонная база России</a:t>
            </a:r>
            <a:br>
              <a:rPr lang="ru-RU" sz="2400" b="1" smtClean="0">
                <a:latin typeface="Arial" charset="0"/>
                <a:cs typeface="Arial" charset="0"/>
              </a:rPr>
            </a:br>
            <a:r>
              <a:rPr lang="ru-RU" sz="18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Совершенствование</a:t>
            </a:r>
            <a:endParaRPr lang="ru-RU" sz="1800" b="1" dirty="0" smtClean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pic>
        <p:nvPicPr>
          <p:cNvPr id="24579" name="Picture 7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27050"/>
            <a:ext cx="803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723900" y="1277938"/>
            <a:ext cx="7699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3900" y="6292850"/>
            <a:ext cx="7699375" cy="0"/>
          </a:xfrm>
          <a:prstGeom prst="line">
            <a:avLst/>
          </a:prstGeom>
          <a:ln>
            <a:solidFill>
              <a:srgbClr val="0071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2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7645400" y="6356350"/>
            <a:ext cx="747713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94FC6BF0-DEA3-4AFC-97C7-BE32F3EC7256}" type="slidenum">
              <a:rPr lang="ru-RU" sz="1400" smtClean="0">
                <a:solidFill>
                  <a:prstClr val="black"/>
                </a:solidFill>
                <a:latin typeface="Arial" charset="0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40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3175" y="6292850"/>
            <a:ext cx="800100" cy="4445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723900" y="6364288"/>
            <a:ext cx="48387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cs typeface="Arial" charset="0"/>
              </a:rPr>
              <a:t>* Решения НТК Росстандарта от 01.02.2018 и 08.02.2018</a:t>
            </a:r>
          </a:p>
        </p:txBody>
      </p:sp>
      <p:graphicFrame>
        <p:nvGraphicFramePr>
          <p:cNvPr id="13" name="Group 63"/>
          <p:cNvGraphicFramePr>
            <a:graphicFrameLocks noGrp="1"/>
          </p:cNvGraphicFramePr>
          <p:nvPr/>
        </p:nvGraphicFramePr>
        <p:xfrm>
          <a:off x="512763" y="1377950"/>
          <a:ext cx="8391525" cy="4419410"/>
        </p:xfrm>
        <a:graphic>
          <a:graphicData uri="http://schemas.openxmlformats.org/drawingml/2006/table">
            <a:tbl>
              <a:tblPr/>
              <a:tblGrid>
                <a:gridCol w="392112"/>
                <a:gridCol w="1282700"/>
                <a:gridCol w="5429250"/>
                <a:gridCol w="1287463"/>
              </a:tblGrid>
              <a:tr h="5369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ГЭТ</a:t>
                      </a:r>
                    </a:p>
                  </a:txBody>
                  <a:tcPr marL="36000" marR="360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ГЭТ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Источник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84193"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ФГУП «ВНИИФТРИ»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28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ГЭТ 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ГПЭ единиц времени, частоты и национальной шкалы времени </a:t>
                      </a:r>
                      <a:endParaRPr kumimoji="0" lang="ru-RU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37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ГЭТ 30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ГПСЭ твердости по шкалам </a:t>
                      </a:r>
                      <a:r>
                        <a:rPr kumimoji="0" lang="ru-RU" sz="1600" u="none" strike="noStrike" kern="1200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Роквелла</a:t>
                      </a:r>
                      <a:r>
                        <a:rPr kumimoji="0" lang="ru-RU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Супер-</a:t>
                      </a:r>
                      <a:r>
                        <a:rPr kumimoji="0" lang="ru-RU" sz="1600" u="none" strike="noStrike" kern="1200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Роквелла</a:t>
                      </a:r>
                      <a:endParaRPr kumimoji="0" lang="ru-RU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242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ГЭТ 163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ГПЭ единиц дисперсных параметров аэрозолей, взвесей и порошкообразных материалов</a:t>
                      </a:r>
                      <a:endParaRPr kumimoji="0" lang="ru-RU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1357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ГЭТ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ГПЭ единиц массовой (молярной) концентрации неорганических компонентов в водных растворах на основе гравиметрического и спектрального методов</a:t>
                      </a:r>
                      <a:endParaRPr kumimoji="0" lang="ru-RU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5624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S_tamplate_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</TotalTime>
  <Words>2437</Words>
  <Application>Microsoft Macintosh PowerPoint</Application>
  <PresentationFormat>Экран (4:3)</PresentationFormat>
  <Paragraphs>444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RS_tamplate_presentation</vt:lpstr>
      <vt:lpstr>О РЕЗУЛЬТАТАХ РАБОТ В ОБЛАСТИ ОБЕСПЕЧЕНИЯ ЕДИНСТВА ИЗМЕРЕНИЙ В РОССИЙСКОЙ ФЕДЕРАЦИИ В 2017 ГОДУ</vt:lpstr>
      <vt:lpstr>Основные задачи в области ОЕИ на 2017 год</vt:lpstr>
      <vt:lpstr>Стратегия ОЕИ до 2025 года</vt:lpstr>
      <vt:lpstr>Ключевые показатели в ОЕИ в 2017 году</vt:lpstr>
      <vt:lpstr>Эталонная база России Анализ</vt:lpstr>
      <vt:lpstr>Эталонная база России Совершенствование.</vt:lpstr>
      <vt:lpstr>Эталонная база России Совершенствование</vt:lpstr>
      <vt:lpstr>Эталонная база России Совершенствование</vt:lpstr>
      <vt:lpstr>Эталонная база России Совершенствование</vt:lpstr>
      <vt:lpstr>Эталонная база России Итоги 2017 году</vt:lpstr>
      <vt:lpstr>Эталонная база России Оптимизация</vt:lpstr>
      <vt:lpstr>Программа НИОКР</vt:lpstr>
      <vt:lpstr>Программа НИОКР Характеристики</vt:lpstr>
      <vt:lpstr>Презентация PowerPoint</vt:lpstr>
      <vt:lpstr>Обязательная экспертиза проектов НПА Результаты работы Центра</vt:lpstr>
      <vt:lpstr>ГЛОНАСС Характеристики</vt:lpstr>
      <vt:lpstr>ФЗ «Об обеспечении единства измерений» Подготовка предложений по внесению изменений</vt:lpstr>
      <vt:lpstr>Национальный институт метрологии</vt:lpstr>
      <vt:lpstr>Временный порядок разработки и  утверждения ГПС</vt:lpstr>
      <vt:lpstr>Международное сотрудничество События  и мероприятия</vt:lpstr>
      <vt:lpstr>Международное сотрудничество События  и мероприятия</vt:lpstr>
      <vt:lpstr>Международное сотрудничество События  и мероприятия</vt:lpstr>
      <vt:lpstr>Внедрение документов ЕЭК </vt:lpstr>
      <vt:lpstr>Участие в разработке проектов НПА Итоги 2017 года</vt:lpstr>
      <vt:lpstr>Задачи в области ОЕИ на 2018 год</vt:lpstr>
      <vt:lpstr>Презентация PowerPoint</vt:lpstr>
      <vt:lpstr>Участие в разработке проектов НПА Итоги 2017 года</vt:lpstr>
      <vt:lpstr>Участие в разработке проектов НПА Итоги 2017 года</vt:lpstr>
      <vt:lpstr>Участие в разработке проектов НПА Итоги 2017 года</vt:lpstr>
      <vt:lpstr>Участие в разработке проектов НПА Итоги 2017 года</vt:lpstr>
      <vt:lpstr>Участие в разработке проектов НПА Планы на 2018 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РАБОТ В ОБЛАСТИ ОБЕСПЕЧЕНИЯ ЕДИНСТВА ИЗМЕРЕНИЙ В РОССИЙСКОЙ ФЕДЕРАЦИИ В 2017 ГОДУ</dc:title>
  <dc:creator>Дмитрий В. Гоголев</dc:creator>
  <cp:lastModifiedBy>Пользователь Microsoft Office</cp:lastModifiedBy>
  <cp:revision>18</cp:revision>
  <dcterms:created xsi:type="dcterms:W3CDTF">2018-02-16T09:11:21Z</dcterms:created>
  <dcterms:modified xsi:type="dcterms:W3CDTF">2018-04-12T07:23:35Z</dcterms:modified>
</cp:coreProperties>
</file>